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91" r:id="rId4"/>
    <p:sldId id="284" r:id="rId5"/>
    <p:sldId id="285" r:id="rId6"/>
    <p:sldId id="286" r:id="rId7"/>
    <p:sldId id="271" r:id="rId8"/>
    <p:sldId id="273" r:id="rId9"/>
    <p:sldId id="274" r:id="rId10"/>
    <p:sldId id="275" r:id="rId11"/>
    <p:sldId id="276" r:id="rId12"/>
    <p:sldId id="287" r:id="rId13"/>
    <p:sldId id="288" r:id="rId14"/>
    <p:sldId id="289" r:id="rId15"/>
    <p:sldId id="293" r:id="rId16"/>
    <p:sldId id="290" r:id="rId17"/>
    <p:sldId id="294" r:id="rId18"/>
    <p:sldId id="292" r:id="rId19"/>
    <p:sldId id="295" r:id="rId20"/>
    <p:sldId id="296" r:id="rId21"/>
    <p:sldId id="297" r:id="rId22"/>
    <p:sldId id="283" r:id="rId23"/>
  </p:sldIdLst>
  <p:sldSz cx="8997950" cy="6838950"/>
  <p:notesSz cx="6858000" cy="9144000"/>
  <p:defaultTextStyle>
    <a:defPPr>
      <a:defRPr lang="fr-FR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7513" autoAdjust="0"/>
  </p:normalViewPr>
  <p:slideViewPr>
    <p:cSldViewPr>
      <p:cViewPr>
        <p:scale>
          <a:sx n="100" d="100"/>
          <a:sy n="100" d="100"/>
        </p:scale>
        <p:origin x="-528" y="-72"/>
      </p:cViewPr>
      <p:guideLst>
        <p:guide orient="horz" pos="2160"/>
        <p:guide orient="horz" pos="559"/>
        <p:guide orient="horz" pos="4052"/>
        <p:guide pos="2834"/>
        <p:guide pos="192"/>
        <p:guide pos="5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17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05200" y="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9A77FDEB-E5F1-4605-B9CC-82C68014353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1183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fr-FR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fr-FR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511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fr-FR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2D8FC4A6-7C7F-40EE-ABCE-D85C13EE96C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04185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07466-BAD3-4C56-A3EA-6E51208EAB12}" type="slidenum">
              <a:rPr lang="fr-FR" altLang="en-US"/>
              <a:pPr/>
              <a:t>1</a:t>
            </a:fld>
            <a:endParaRPr lang="fr-FR" alt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99B3A-82C0-4B8C-8DBE-B8BFFCF9042D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C4A6-7C7F-40EE-ABCE-D85C13EE96C3}" type="slidenum">
              <a:rPr lang="fr-FR" altLang="en-US" smtClean="0"/>
              <a:pPr/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8308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EE6DA-100D-4FB5-9FFC-AC3834B3C08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4245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FBBF13-F34B-4D48-9EAF-A96A28B2F5A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5644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7800" y="0"/>
            <a:ext cx="2073275" cy="35671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070600" cy="35671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7B55B-7B60-4B1D-9012-1E177476B26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373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2007C-6E2D-46F7-A815-773EC30DE91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5033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D0460C-4D41-4464-9F07-045681C6121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85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19238"/>
            <a:ext cx="2625725" cy="204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82925" y="1519238"/>
            <a:ext cx="2625725" cy="204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EC850E-F9C6-4621-8436-586FDC0394E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0562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A67E0B-A315-4118-B65D-D493CE15735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7584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DB415-66CA-44AB-A6E3-AC5B32A1B4B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1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ADDCA-A0DA-49CB-9814-302A29D386F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175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7F41AA-039E-4595-9DFB-1270372C9DC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446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04B19E-544B-4197-B622-E83DD3BB905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4134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andeau Haut 150dp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Bandeau bas 150dp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8999538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9238"/>
            <a:ext cx="5403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245" rIns="0" bIns="4524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24613"/>
            <a:ext cx="68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9" tIns="106877" rIns="90489" bIns="106877" numCol="1" anchor="t" anchorCtr="0" compatLnSpc="1">
            <a:prstTxWarp prst="textNoShape">
              <a:avLst/>
            </a:prstTxWarp>
          </a:bodyPr>
          <a:lstStyle>
            <a:lvl1pPr algn="ctr" defTabSz="904875" eaLnBrk="0" hangingPunct="0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D7D58DED-FCE8-486E-AC9A-A193FB1E9C7D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603250" indent="-603250" algn="l" defTabSz="904875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81075" indent="-528638" algn="l" defTabSz="904875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357313" indent="-452438" algn="l" defTabSz="904875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735138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1875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6447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31019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5591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40163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3E10-41B7-4730-8E12-2C0845D6D9A4}" type="slidenum">
              <a:rPr lang="fr-FR" altLang="en-US"/>
              <a:pPr/>
              <a:t>1</a:t>
            </a:fld>
            <a:endParaRPr lang="fr-FR" altLang="en-US" dirty="0"/>
          </a:p>
        </p:txBody>
      </p:sp>
      <p:pic>
        <p:nvPicPr>
          <p:cNvPr id="26631" name="Picture 7" descr="Fond UNE 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model – Simulations                 I- </a:t>
            </a:r>
            <a:r>
              <a:rPr lang="fr-FR" dirty="0" err="1" smtClean="0"/>
              <a:t>Moderate</a:t>
            </a:r>
            <a:r>
              <a:rPr lang="fr-FR" dirty="0" smtClean="0"/>
              <a:t> Voltage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10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105275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238625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2591" y="1115219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the surface				          Down the gap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187016" y="2243039"/>
            <a:ext cx="2592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Electron and ion </a:t>
            </a:r>
            <a:r>
              <a:rPr lang="fr-FR" sz="1400" dirty="0" err="1" smtClean="0"/>
              <a:t>currents</a:t>
            </a:r>
            <a:r>
              <a:rPr lang="fr-FR" sz="1400" dirty="0" smtClean="0"/>
              <a:t> </a:t>
            </a:r>
            <a:r>
              <a:rPr lang="fr-FR" sz="1400" dirty="0" err="1" smtClean="0"/>
              <a:t>collected</a:t>
            </a:r>
            <a:r>
              <a:rPr lang="fr-FR" sz="1400" dirty="0" smtClean="0"/>
              <a:t> by the </a:t>
            </a:r>
            <a:r>
              <a:rPr lang="fr-FR" sz="1400" dirty="0" err="1" smtClean="0"/>
              <a:t>interconnect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pPr algn="just"/>
            <a:r>
              <a:rPr lang="fr-FR" sz="1400" dirty="0" smtClean="0"/>
              <a:t>Black: model</a:t>
            </a:r>
          </a:p>
          <a:p>
            <a:pPr algn="just"/>
            <a:r>
              <a:rPr lang="fr-FR" sz="1400" dirty="0" smtClean="0"/>
              <a:t>Green </a:t>
            </a:r>
            <a:r>
              <a:rPr lang="fr-FR" sz="1400" dirty="0" err="1" smtClean="0"/>
              <a:t>dashed</a:t>
            </a:r>
            <a:r>
              <a:rPr lang="fr-FR" sz="1400" dirty="0" smtClean="0"/>
              <a:t>: OML</a:t>
            </a:r>
          </a:p>
          <a:p>
            <a:pPr algn="just"/>
            <a:r>
              <a:rPr lang="fr-FR" sz="1400" dirty="0" err="1" smtClean="0"/>
              <a:t>Red</a:t>
            </a:r>
            <a:r>
              <a:rPr lang="fr-FR" sz="1400" dirty="0" smtClean="0"/>
              <a:t>: Simulation Electrons</a:t>
            </a:r>
          </a:p>
          <a:p>
            <a:pPr algn="just"/>
            <a:r>
              <a:rPr lang="fr-FR" sz="1400" dirty="0" smtClean="0"/>
              <a:t>Blue: Simulation H</a:t>
            </a:r>
            <a:r>
              <a:rPr lang="fr-FR" sz="1400" baseline="30000" dirty="0" smtClean="0"/>
              <a:t>+</a:t>
            </a:r>
            <a:endParaRPr lang="en-US" sz="1400" baseline="30000" dirty="0"/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5" y="1484551"/>
            <a:ext cx="2799080" cy="199898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9" y="1484551"/>
            <a:ext cx="2799080" cy="199898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0" y="3635499"/>
            <a:ext cx="2792496" cy="1998345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9" y="3668266"/>
            <a:ext cx="2799080" cy="1998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875239" y="3635499"/>
            <a:ext cx="10333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88027" y="3568238"/>
            <a:ext cx="14077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err="1" smtClean="0"/>
              <a:t>Curved</a:t>
            </a:r>
            <a:r>
              <a:rPr lang="fr-FR" sz="700" dirty="0" smtClean="0"/>
              <a:t> </a:t>
            </a:r>
            <a:r>
              <a:rPr lang="fr-FR" sz="700" dirty="0" err="1" smtClean="0"/>
              <a:t>interconnect</a:t>
            </a:r>
            <a:r>
              <a:rPr lang="fr-FR" sz="700" dirty="0" smtClean="0"/>
              <a:t> in the gap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40818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model – Simulations		II- </a:t>
            </a:r>
            <a:r>
              <a:rPr lang="fr-FR" dirty="0" err="1" smtClean="0"/>
              <a:t>Higher</a:t>
            </a:r>
            <a:r>
              <a:rPr lang="fr-FR" dirty="0" smtClean="0"/>
              <a:t> Voltage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11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0" y="1362321"/>
            <a:ext cx="4127004" cy="2993257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91" y="1391725"/>
            <a:ext cx="4192364" cy="293445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 flipV="1">
            <a:off x="5075039" y="2123331"/>
            <a:ext cx="1224136" cy="23042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2815446" y="4355578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saturation due to </a:t>
            </a:r>
            <a:r>
              <a:rPr lang="fr-FR" dirty="0" err="1" smtClean="0"/>
              <a:t>finite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 surface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155159" y="1391725"/>
            <a:ext cx="1728192" cy="15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39135" y="1043211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39135" y="1295239"/>
            <a:ext cx="1919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Curved</a:t>
            </a:r>
            <a:r>
              <a:rPr lang="fr-FR" sz="1000" dirty="0" smtClean="0"/>
              <a:t> </a:t>
            </a:r>
            <a:r>
              <a:rPr lang="fr-FR" sz="1000" dirty="0" err="1" smtClean="0"/>
              <a:t>interconnect</a:t>
            </a:r>
            <a:r>
              <a:rPr lang="fr-FR" sz="1000" dirty="0" smtClean="0"/>
              <a:t> in the gap</a:t>
            </a:r>
            <a:endParaRPr lang="fr-FR" sz="1000" dirty="0"/>
          </a:p>
        </p:txBody>
      </p:sp>
      <p:sp>
        <p:nvSpPr>
          <p:cNvPr id="6" name="ZoneTexte 5"/>
          <p:cNvSpPr txBox="1"/>
          <p:nvPr/>
        </p:nvSpPr>
        <p:spPr>
          <a:xfrm>
            <a:off x="466527" y="4931643"/>
            <a:ext cx="7990329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model </a:t>
            </a:r>
            <a:r>
              <a:rPr lang="fr-FR" dirty="0" err="1" smtClean="0"/>
              <a:t>reproduces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the </a:t>
            </a:r>
            <a:r>
              <a:rPr lang="fr-FR" dirty="0" err="1" smtClean="0"/>
              <a:t>collected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 (</a:t>
            </a:r>
            <a:r>
              <a:rPr lang="fr-FR" dirty="0" err="1" smtClean="0"/>
              <a:t>including</a:t>
            </a:r>
            <a:r>
              <a:rPr lang="fr-FR" dirty="0"/>
              <a:t> </a:t>
            </a:r>
            <a:r>
              <a:rPr lang="fr-FR" dirty="0" smtClean="0"/>
              <a:t>the recollection</a:t>
            </a:r>
          </a:p>
          <a:p>
            <a:r>
              <a:rPr lang="fr-FR" dirty="0" smtClean="0"/>
              <a:t> of </a:t>
            </a:r>
            <a:r>
              <a:rPr lang="fr-FR" dirty="0" err="1" smtClean="0"/>
              <a:t>secondaries</a:t>
            </a:r>
            <a:r>
              <a:rPr lang="fr-FR" dirty="0" smtClean="0"/>
              <a:t>, not </a:t>
            </a:r>
            <a:r>
              <a:rPr lang="fr-FR" dirty="0" err="1" smtClean="0"/>
              <a:t>shown</a:t>
            </a:r>
            <a:r>
              <a:rPr lang="fr-FR" dirty="0" smtClean="0"/>
              <a:t>). This </a:t>
            </a:r>
            <a:r>
              <a:rPr lang="fr-FR" dirty="0" err="1" smtClean="0"/>
              <a:t>analytic</a:t>
            </a:r>
            <a:r>
              <a:rPr lang="fr-FR" dirty="0" smtClean="0"/>
              <a:t> model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in</a:t>
            </a:r>
          </a:p>
          <a:p>
            <a:r>
              <a:rPr lang="fr-FR" dirty="0" smtClean="0"/>
              <a:t> SPIS to </a:t>
            </a:r>
            <a:r>
              <a:rPr lang="fr-FR" dirty="0" err="1" smtClean="0"/>
              <a:t>perform</a:t>
            </a:r>
            <a:r>
              <a:rPr lang="fr-FR" dirty="0" smtClean="0"/>
              <a:t> simulation at the panel/</a:t>
            </a:r>
            <a:r>
              <a:rPr lang="fr-FR" dirty="0" err="1" smtClean="0"/>
              <a:t>spacecraft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0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 –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12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54559" y="1115617"/>
            <a:ext cx="3133378" cy="324036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8631" y="3707507"/>
            <a:ext cx="3444240" cy="258318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87" y="2965301"/>
            <a:ext cx="4535338" cy="311847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94919" y="1259235"/>
            <a:ext cx="4750018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collection </a:t>
            </a:r>
            <a:r>
              <a:rPr lang="fr-FR" dirty="0" err="1" smtClean="0"/>
              <a:t>experiment</a:t>
            </a:r>
            <a:r>
              <a:rPr lang="fr-FR" dirty="0" smtClean="0"/>
              <a:t> in </a:t>
            </a:r>
            <a:r>
              <a:rPr lang="fr-FR" dirty="0" err="1" smtClean="0"/>
              <a:t>ONERA’s</a:t>
            </a:r>
            <a:endParaRPr lang="fr-FR" dirty="0" smtClean="0"/>
          </a:p>
          <a:p>
            <a:r>
              <a:rPr lang="fr-FR" dirty="0" smtClean="0"/>
              <a:t>JONAS </a:t>
            </a:r>
            <a:r>
              <a:rPr lang="fr-FR" dirty="0" err="1" smtClean="0"/>
              <a:t>chamber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Floating</a:t>
            </a:r>
            <a:r>
              <a:rPr lang="fr-FR" dirty="0" smtClean="0"/>
              <a:t> </a:t>
            </a:r>
            <a:r>
              <a:rPr lang="fr-FR" dirty="0" err="1" smtClean="0"/>
              <a:t>solar</a:t>
            </a:r>
            <a:r>
              <a:rPr lang="fr-FR" dirty="0" smtClean="0"/>
              <a:t> panel in LEO plasma </a:t>
            </a:r>
            <a:r>
              <a:rPr lang="fr-FR" dirty="0" err="1" smtClean="0"/>
              <a:t>with</a:t>
            </a:r>
            <a:r>
              <a:rPr lang="fr-FR" dirty="0" smtClean="0"/>
              <a:t> high</a:t>
            </a:r>
          </a:p>
          <a:p>
            <a:r>
              <a:rPr lang="fr-FR" dirty="0" smtClean="0"/>
              <a:t>voltage </a:t>
            </a:r>
            <a:r>
              <a:rPr lang="fr-FR" dirty="0" err="1" smtClean="0"/>
              <a:t>polarization</a:t>
            </a:r>
            <a:r>
              <a:rPr lang="fr-FR" dirty="0" smtClean="0"/>
              <a:t> of the </a:t>
            </a:r>
            <a:r>
              <a:rPr lang="fr-FR" dirty="0" err="1" smtClean="0"/>
              <a:t>interconnects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EE6DA-100D-4FB5-9FFC-AC3834B3C08F}" type="slidenum">
              <a:rPr lang="fr-FR" altLang="en-US" smtClean="0"/>
              <a:pPr/>
              <a:t>13</a:t>
            </a:fld>
            <a:endParaRPr lang="fr-FR" altLang="en-US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4" y="1110094"/>
            <a:ext cx="4181475" cy="3245485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51" y="3131443"/>
            <a:ext cx="4343400" cy="3047365"/>
          </a:xfrm>
          <a:prstGeom prst="rect">
            <a:avLst/>
          </a:prstGeom>
          <a:noFill/>
        </p:spPr>
      </p:pic>
      <p:cxnSp>
        <p:nvCxnSpPr>
          <p:cNvPr id="9" name="Connecteur en angle 8"/>
          <p:cNvCxnSpPr>
            <a:stCxn id="6" idx="1"/>
          </p:cNvCxnSpPr>
          <p:nvPr/>
        </p:nvCxnSpPr>
        <p:spPr bwMode="auto">
          <a:xfrm rot="10800000">
            <a:off x="4174939" y="3995540"/>
            <a:ext cx="108012" cy="659586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Titre 1"/>
          <p:cNvSpPr txBox="1">
            <a:spLocks/>
          </p:cNvSpPr>
          <p:nvPr/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fr-FR" kern="0" smtClean="0"/>
              <a:t>Comparison Experiment– Simulations	I – Experimental set-up</a:t>
            </a:r>
            <a:endParaRPr lang="en-US" kern="0" dirty="0"/>
          </a:p>
        </p:txBody>
      </p:sp>
      <p:sp>
        <p:nvSpPr>
          <p:cNvPr id="2" name="ZoneTexte 1"/>
          <p:cNvSpPr txBox="1"/>
          <p:nvPr/>
        </p:nvSpPr>
        <p:spPr>
          <a:xfrm>
            <a:off x="4452937" y="1331243"/>
            <a:ext cx="4666662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Interconnects</a:t>
            </a:r>
            <a:r>
              <a:rPr lang="fr-FR" dirty="0" smtClean="0"/>
              <a:t> </a:t>
            </a:r>
            <a:r>
              <a:rPr lang="fr-FR" dirty="0" err="1" smtClean="0"/>
              <a:t>represent</a:t>
            </a:r>
            <a:r>
              <a:rPr lang="fr-FR" dirty="0" smtClean="0"/>
              <a:t>  &lt;2% of the surface</a:t>
            </a:r>
          </a:p>
          <a:p>
            <a:endParaRPr lang="fr-FR" dirty="0"/>
          </a:p>
          <a:p>
            <a:r>
              <a:rPr lang="fr-FR" dirty="0" smtClean="0"/>
              <a:t>But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polarity</a:t>
            </a:r>
            <a:r>
              <a:rPr lang="fr-FR" dirty="0" smtClean="0"/>
              <a:t> </a:t>
            </a:r>
            <a:r>
              <a:rPr lang="fr-FR" dirty="0" err="1" smtClean="0"/>
              <a:t>determines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of the</a:t>
            </a:r>
          </a:p>
          <a:p>
            <a:r>
              <a:rPr lang="fr-FR" dirty="0" err="1"/>
              <a:t>w</a:t>
            </a:r>
            <a:r>
              <a:rPr lang="fr-FR" dirty="0" err="1" smtClean="0"/>
              <a:t>hole</a:t>
            </a:r>
            <a:r>
              <a:rPr lang="fr-FR" dirty="0" smtClean="0"/>
              <a:t> panel.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9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II – Simulation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14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D:\dri\Desktop\tmp_hess\interco_pot_500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7" y="971204"/>
            <a:ext cx="37352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138935" y="4787627"/>
            <a:ext cx="20162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01" y="2735797"/>
            <a:ext cx="4535338" cy="311847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138935" y="1187227"/>
            <a:ext cx="4724370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ONERA’s</a:t>
            </a:r>
            <a:r>
              <a:rPr lang="fr-FR" dirty="0" smtClean="0"/>
              <a:t> JONAS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endParaRPr lang="fr-FR" dirty="0"/>
          </a:p>
          <a:p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 smtClean="0"/>
              <a:t>solar</a:t>
            </a:r>
            <a:r>
              <a:rPr lang="fr-FR" dirty="0" smtClean="0"/>
              <a:t> panel </a:t>
            </a:r>
            <a:r>
              <a:rPr lang="fr-FR" dirty="0" err="1" smtClean="0"/>
              <a:t>inside</a:t>
            </a:r>
            <a:r>
              <a:rPr lang="fr-FR" dirty="0" smtClean="0"/>
              <a:t>. </a:t>
            </a:r>
            <a:r>
              <a:rPr lang="fr-FR" dirty="0" err="1" smtClean="0"/>
              <a:t>Environment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tuned</a:t>
            </a:r>
            <a:r>
              <a:rPr lang="fr-FR" dirty="0" smtClean="0"/>
              <a:t> </a:t>
            </a:r>
          </a:p>
          <a:p>
            <a:r>
              <a:rPr lang="fr-FR" dirty="0"/>
              <a:t>t</a:t>
            </a:r>
            <a:r>
              <a:rPr lang="fr-FR" dirty="0" smtClean="0"/>
              <a:t>o </a:t>
            </a:r>
            <a:r>
              <a:rPr lang="fr-FR" dirty="0" err="1" smtClean="0"/>
              <a:t>get</a:t>
            </a:r>
            <a:r>
              <a:rPr lang="fr-FR" dirty="0" smtClean="0"/>
              <a:t> as close as possible as JONAS one.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1287" y="4139555"/>
            <a:ext cx="59298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Impossible to </a:t>
            </a:r>
            <a:r>
              <a:rPr lang="fr-FR" dirty="0" err="1" smtClean="0"/>
              <a:t>reproduce</a:t>
            </a:r>
            <a:r>
              <a:rPr lang="fr-FR" dirty="0" smtClean="0"/>
              <a:t> the exact </a:t>
            </a:r>
          </a:p>
          <a:p>
            <a:r>
              <a:rPr lang="fr-FR" dirty="0" err="1"/>
              <a:t>w</a:t>
            </a:r>
            <a:r>
              <a:rPr lang="fr-FR" dirty="0" err="1" smtClean="0"/>
              <a:t>iring</a:t>
            </a:r>
            <a:r>
              <a:rPr lang="fr-FR" dirty="0" smtClean="0"/>
              <a:t> of the strings in the </a:t>
            </a:r>
            <a:r>
              <a:rPr lang="fr-FR" dirty="0" err="1" smtClean="0"/>
              <a:t>experiment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A constant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endParaRPr lang="fr-FR" dirty="0" smtClean="0"/>
          </a:p>
          <a:p>
            <a:r>
              <a:rPr lang="fr-FR" dirty="0" err="1" smtClean="0"/>
              <a:t>between</a:t>
            </a:r>
            <a:r>
              <a:rPr lang="fr-FR" dirty="0" smtClean="0"/>
              <a:t> strings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potential</a:t>
            </a:r>
            <a:r>
              <a:rPr lang="fr-FR" dirty="0" smtClean="0"/>
              <a:t> profile</a:t>
            </a:r>
          </a:p>
          <a:p>
            <a:r>
              <a:rPr lang="fr-FR" dirty="0" err="1"/>
              <a:t>a</a:t>
            </a:r>
            <a:r>
              <a:rPr lang="fr-FR" dirty="0" err="1" smtClean="0"/>
              <a:t>long</a:t>
            </a:r>
            <a:r>
              <a:rPr lang="fr-FR" dirty="0" smtClean="0"/>
              <a:t> the panel </a:t>
            </a:r>
            <a:r>
              <a:rPr lang="fr-FR" dirty="0" err="1" smtClean="0"/>
              <a:t>is</a:t>
            </a:r>
            <a:r>
              <a:rPr lang="fr-FR" dirty="0" smtClean="0"/>
              <a:t> close to </a:t>
            </a:r>
            <a:r>
              <a:rPr lang="fr-FR" dirty="0" err="1" smtClean="0"/>
              <a:t>that</a:t>
            </a:r>
            <a:r>
              <a:rPr lang="fr-FR" dirty="0" smtClean="0"/>
              <a:t> of the </a:t>
            </a:r>
            <a:r>
              <a:rPr lang="fr-FR" dirty="0" err="1" smtClean="0"/>
              <a:t>experimental</a:t>
            </a:r>
            <a:r>
              <a:rPr lang="fr-FR" dirty="0" smtClean="0"/>
              <a:t> one.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9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EE6DA-100D-4FB5-9FFC-AC3834B3C08F}" type="slidenum">
              <a:rPr lang="fr-FR" altLang="en-US" smtClean="0"/>
              <a:pPr/>
              <a:t>15</a:t>
            </a:fld>
            <a:endParaRPr lang="fr-FR" altLang="en-US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4" y="1110094"/>
            <a:ext cx="4181475" cy="3245485"/>
          </a:xfrm>
          <a:prstGeom prst="rect">
            <a:avLst/>
          </a:prstGeom>
          <a:noFill/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904875" rtl="0" fontAlgn="base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fr-FR" kern="0" dirty="0" err="1" smtClean="0"/>
              <a:t>Comparison</a:t>
            </a:r>
            <a:r>
              <a:rPr lang="fr-FR" kern="0" dirty="0" smtClean="0"/>
              <a:t> </a:t>
            </a:r>
            <a:r>
              <a:rPr lang="fr-FR" kern="0" dirty="0" err="1" smtClean="0"/>
              <a:t>Experiment</a:t>
            </a:r>
            <a:r>
              <a:rPr lang="fr-FR" kern="0" dirty="0" smtClean="0"/>
              <a:t>– Simulations	II – Simulation </a:t>
            </a:r>
            <a:r>
              <a:rPr lang="fr-FR" kern="0" dirty="0" err="1" smtClean="0"/>
              <a:t>set-up</a:t>
            </a:r>
            <a:endParaRPr lang="en-US" kern="0" dirty="0"/>
          </a:p>
        </p:txBody>
      </p:sp>
      <p:sp>
        <p:nvSpPr>
          <p:cNvPr id="2" name="ZoneTexte 1"/>
          <p:cNvSpPr txBox="1"/>
          <p:nvPr/>
        </p:nvSpPr>
        <p:spPr>
          <a:xfrm>
            <a:off x="4452937" y="1331243"/>
            <a:ext cx="4666662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Interconnects</a:t>
            </a:r>
            <a:r>
              <a:rPr lang="fr-FR" dirty="0" smtClean="0"/>
              <a:t> </a:t>
            </a:r>
            <a:r>
              <a:rPr lang="fr-FR" dirty="0" err="1" smtClean="0"/>
              <a:t>represent</a:t>
            </a:r>
            <a:r>
              <a:rPr lang="fr-FR" dirty="0" smtClean="0"/>
              <a:t>  &lt;2% of the surface</a:t>
            </a:r>
          </a:p>
          <a:p>
            <a:endParaRPr lang="fr-FR" dirty="0"/>
          </a:p>
          <a:p>
            <a:r>
              <a:rPr lang="fr-FR" dirty="0" smtClean="0"/>
              <a:t>But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polarity</a:t>
            </a:r>
            <a:r>
              <a:rPr lang="fr-FR" dirty="0" smtClean="0"/>
              <a:t> </a:t>
            </a:r>
            <a:r>
              <a:rPr lang="fr-FR" dirty="0" err="1" smtClean="0"/>
              <a:t>determines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potential</a:t>
            </a:r>
            <a:endParaRPr lang="fr-FR" dirty="0" smtClean="0"/>
          </a:p>
          <a:p>
            <a:r>
              <a:rPr lang="fr-FR" dirty="0" smtClean="0"/>
              <a:t>of the </a:t>
            </a:r>
            <a:r>
              <a:rPr lang="fr-FR" dirty="0" err="1" smtClean="0"/>
              <a:t>whole</a:t>
            </a:r>
            <a:r>
              <a:rPr lang="fr-FR" dirty="0" smtClean="0"/>
              <a:t> </a:t>
            </a:r>
            <a:r>
              <a:rPr lang="fr-FR" dirty="0" smtClean="0"/>
              <a:t>panel.</a:t>
            </a:r>
          </a:p>
          <a:p>
            <a:endParaRPr lang="fr-FR" dirty="0"/>
          </a:p>
          <a:p>
            <a:r>
              <a:rPr lang="fr-FR" dirty="0" smtClean="0"/>
              <a:t>Simulations </a:t>
            </a:r>
            <a:r>
              <a:rPr lang="fr-FR" dirty="0" err="1" smtClean="0"/>
              <a:t>performed</a:t>
            </a:r>
            <a:r>
              <a:rPr lang="fr-FR" dirty="0" smtClean="0"/>
              <a:t> at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Vbus</a:t>
            </a:r>
            <a:endParaRPr lang="fr-FR" dirty="0" smtClean="0"/>
          </a:p>
          <a:p>
            <a:r>
              <a:rPr lang="fr-FR" dirty="0"/>
              <a:t>v</a:t>
            </a:r>
            <a:r>
              <a:rPr lang="fr-FR" dirty="0" smtClean="0"/>
              <a:t>oltage </a:t>
            </a:r>
            <a:r>
              <a:rPr lang="fr-FR" dirty="0" err="1" smtClean="0"/>
              <a:t>with</a:t>
            </a:r>
            <a:r>
              <a:rPr lang="fr-FR" dirty="0" smtClean="0"/>
              <a:t> plasma ~20V and 2mA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42053" y="392353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■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8535" y="140325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■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690663" y="226734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■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54759" y="284341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■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12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II – Simulation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16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 descr="D:\dri\Desktop\tmp_hess\interco_pot_500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28" y="2843411"/>
            <a:ext cx="3168352" cy="24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dri\Desktop\tmp_hess\interco_pot_40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20" y="2843411"/>
            <a:ext cx="3168351" cy="24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976912" y="4994399"/>
            <a:ext cx="712246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Interconnect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potentials</a:t>
            </a:r>
            <a:r>
              <a:rPr lang="fr-FR" dirty="0" smtClean="0">
                <a:solidFill>
                  <a:schemeClr val="bg1"/>
                </a:solidFill>
              </a:rPr>
              <a:t> t=40s            </a:t>
            </a:r>
            <a:r>
              <a:rPr lang="fr-FR" dirty="0" err="1" smtClean="0">
                <a:solidFill>
                  <a:schemeClr val="bg1"/>
                </a:solidFill>
              </a:rPr>
              <a:t>Interconnect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potentials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t=500s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0605" y="899195"/>
            <a:ext cx="9058890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Vbus</a:t>
            </a:r>
            <a:r>
              <a:rPr lang="fr-FR" dirty="0" smtClean="0"/>
              <a:t>=350V. </a:t>
            </a:r>
            <a:r>
              <a:rPr lang="fr-FR" dirty="0" err="1" smtClean="0"/>
              <a:t>Initially</a:t>
            </a:r>
            <a:r>
              <a:rPr lang="fr-FR" dirty="0" smtClean="0"/>
              <a:t> the </a:t>
            </a:r>
            <a:r>
              <a:rPr lang="fr-FR" dirty="0" err="1" smtClean="0"/>
              <a:t>interconnects</a:t>
            </a:r>
            <a:r>
              <a:rPr lang="fr-FR" dirty="0" smtClean="0"/>
              <a:t> are all positive,</a:t>
            </a:r>
          </a:p>
          <a:p>
            <a:r>
              <a:rPr lang="fr-FR" dirty="0" smtClean="0"/>
              <a:t>But 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collect</a:t>
            </a:r>
            <a:r>
              <a:rPr lang="fr-FR" dirty="0" smtClean="0"/>
              <a:t> changes the </a:t>
            </a:r>
            <a:r>
              <a:rPr lang="fr-FR" dirty="0" err="1" smtClean="0"/>
              <a:t>whole</a:t>
            </a:r>
            <a:r>
              <a:rPr lang="fr-FR" dirty="0" smtClean="0"/>
              <a:t> </a:t>
            </a:r>
            <a:r>
              <a:rPr lang="fr-FR" dirty="0" err="1" smtClean="0"/>
              <a:t>solar</a:t>
            </a:r>
            <a:r>
              <a:rPr lang="fr-FR" dirty="0" smtClean="0"/>
              <a:t> panel </a:t>
            </a:r>
            <a:r>
              <a:rPr lang="fr-FR" dirty="0" err="1" smtClean="0"/>
              <a:t>potential</a:t>
            </a:r>
            <a:r>
              <a:rPr lang="fr-FR" dirty="0" smtClean="0"/>
              <a:t> to -240V</a:t>
            </a:r>
          </a:p>
          <a:p>
            <a:r>
              <a:rPr lang="fr-FR" dirty="0" smtClean="0"/>
              <a:t>At the end, </a:t>
            </a:r>
            <a:r>
              <a:rPr lang="fr-FR" dirty="0" err="1" smtClean="0"/>
              <a:t>only</a:t>
            </a:r>
            <a:r>
              <a:rPr lang="fr-FR" dirty="0" smtClean="0"/>
              <a:t> a few strings have a positive </a:t>
            </a:r>
            <a:r>
              <a:rPr lang="fr-FR" dirty="0" err="1" smtClean="0"/>
              <a:t>potential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The panel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r>
              <a:rPr lang="fr-FR" dirty="0" smtClean="0"/>
              <a:t>  by the </a:t>
            </a:r>
            <a:r>
              <a:rPr lang="fr-FR" dirty="0" err="1" smtClean="0"/>
              <a:t>current</a:t>
            </a:r>
            <a:r>
              <a:rPr lang="fr-FR" dirty="0" smtClean="0"/>
              <a:t> balance on </a:t>
            </a:r>
            <a:r>
              <a:rPr lang="fr-FR" dirty="0" err="1" smtClean="0"/>
              <a:t>interconnects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4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II – Simulation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17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20605" y="899195"/>
            <a:ext cx="9058890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Vbus</a:t>
            </a:r>
            <a:r>
              <a:rPr lang="fr-FR" dirty="0" smtClean="0"/>
              <a:t>=350V. </a:t>
            </a:r>
            <a:r>
              <a:rPr lang="fr-FR" dirty="0" err="1" smtClean="0"/>
              <a:t>Initially</a:t>
            </a:r>
            <a:r>
              <a:rPr lang="fr-FR" dirty="0" smtClean="0"/>
              <a:t> the </a:t>
            </a:r>
            <a:r>
              <a:rPr lang="fr-FR" dirty="0" err="1" smtClean="0"/>
              <a:t>interconnects</a:t>
            </a:r>
            <a:r>
              <a:rPr lang="fr-FR" dirty="0" smtClean="0"/>
              <a:t> are all positive,</a:t>
            </a:r>
          </a:p>
          <a:p>
            <a:r>
              <a:rPr lang="fr-FR" dirty="0" smtClean="0"/>
              <a:t>But 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collect</a:t>
            </a:r>
            <a:r>
              <a:rPr lang="fr-FR" dirty="0" smtClean="0"/>
              <a:t> changes the </a:t>
            </a:r>
            <a:r>
              <a:rPr lang="fr-FR" dirty="0" err="1" smtClean="0"/>
              <a:t>whole</a:t>
            </a:r>
            <a:r>
              <a:rPr lang="fr-FR" dirty="0" smtClean="0"/>
              <a:t> </a:t>
            </a:r>
            <a:r>
              <a:rPr lang="fr-FR" dirty="0" err="1" smtClean="0"/>
              <a:t>solar</a:t>
            </a:r>
            <a:r>
              <a:rPr lang="fr-FR" dirty="0" smtClean="0"/>
              <a:t> panel </a:t>
            </a:r>
            <a:r>
              <a:rPr lang="fr-FR" dirty="0" err="1" smtClean="0"/>
              <a:t>potential</a:t>
            </a:r>
            <a:r>
              <a:rPr lang="fr-FR" dirty="0" smtClean="0"/>
              <a:t> to -240V</a:t>
            </a:r>
          </a:p>
          <a:p>
            <a:r>
              <a:rPr lang="fr-FR" dirty="0" smtClean="0"/>
              <a:t>At the end, </a:t>
            </a:r>
            <a:r>
              <a:rPr lang="fr-FR" dirty="0" err="1" smtClean="0"/>
              <a:t>only</a:t>
            </a:r>
            <a:r>
              <a:rPr lang="fr-FR" dirty="0" smtClean="0"/>
              <a:t> a few strings have a positive </a:t>
            </a:r>
            <a:r>
              <a:rPr lang="fr-FR" dirty="0" err="1" smtClean="0"/>
              <a:t>potential</a:t>
            </a:r>
            <a:r>
              <a:rPr lang="fr-FR" dirty="0" smtClean="0"/>
              <a:t>. </a:t>
            </a:r>
          </a:p>
          <a:p>
            <a:r>
              <a:rPr lang="fr-FR" dirty="0" smtClean="0"/>
              <a:t>The panel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r>
              <a:rPr lang="fr-FR" dirty="0" smtClean="0"/>
              <a:t>  by the </a:t>
            </a:r>
            <a:r>
              <a:rPr lang="fr-FR" dirty="0" err="1" smtClean="0"/>
              <a:t>current</a:t>
            </a:r>
            <a:r>
              <a:rPr lang="fr-FR" dirty="0" smtClean="0"/>
              <a:t> balance on </a:t>
            </a:r>
            <a:r>
              <a:rPr lang="fr-FR" dirty="0" err="1" smtClean="0"/>
              <a:t>interconnects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 descr="D:\dri\Desktop\tmp_hess\Screenshot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97" y="2267347"/>
            <a:ext cx="490703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II – Simulation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18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138935" y="4337230"/>
            <a:ext cx="20162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0503" y="2915419"/>
            <a:ext cx="827662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Interconnect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potentials</a:t>
            </a:r>
            <a:r>
              <a:rPr lang="fr-FR" dirty="0" smtClean="0">
                <a:solidFill>
                  <a:schemeClr val="bg1"/>
                </a:solidFill>
              </a:rPr>
              <a:t> t=0s                                   </a:t>
            </a:r>
            <a:r>
              <a:rPr lang="fr-FR" dirty="0" err="1">
                <a:solidFill>
                  <a:schemeClr val="bg1"/>
                </a:solidFill>
              </a:rPr>
              <a:t>Interconnect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potentials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t=500s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dri\Desktop\tmp_hess\panel_pot_500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7" y="3323271"/>
            <a:ext cx="3384376" cy="2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551" y="5602378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Surface </a:t>
            </a:r>
            <a:r>
              <a:rPr lang="fr-FR" dirty="0" err="1" smtClean="0">
                <a:solidFill>
                  <a:schemeClr val="bg1"/>
                </a:solidFill>
              </a:rPr>
              <a:t>potentials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t=500s</a:t>
            </a:r>
          </a:p>
        </p:txBody>
      </p:sp>
      <p:pic>
        <p:nvPicPr>
          <p:cNvPr id="2053" name="Picture 5" descr="D:\dri\Desktop\tmp_hess\3D_cut_pot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19" y="3323271"/>
            <a:ext cx="3384376" cy="2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31023" y="5563669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Potential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t=500s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4519" y="1187227"/>
            <a:ext cx="810574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Vbus</a:t>
            </a:r>
            <a:r>
              <a:rPr lang="fr-FR" dirty="0" smtClean="0"/>
              <a:t> =350V. 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effect</a:t>
            </a:r>
            <a:r>
              <a:rPr lang="fr-FR" dirty="0" smtClean="0"/>
              <a:t> of the </a:t>
            </a:r>
            <a:r>
              <a:rPr lang="fr-FR" dirty="0" err="1" smtClean="0"/>
              <a:t>interconnect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visible on the </a:t>
            </a:r>
            <a:r>
              <a:rPr lang="fr-FR" dirty="0" err="1" smtClean="0"/>
              <a:t>cover</a:t>
            </a:r>
            <a:r>
              <a:rPr lang="fr-FR" dirty="0" smtClean="0"/>
              <a:t> glass surface</a:t>
            </a:r>
          </a:p>
          <a:p>
            <a:r>
              <a:rPr lang="fr-FR" dirty="0" err="1"/>
              <a:t>p</a:t>
            </a:r>
            <a:r>
              <a:rPr lang="fr-FR" dirty="0" err="1" smtClean="0"/>
              <a:t>otential</a:t>
            </a:r>
            <a:r>
              <a:rPr lang="fr-FR" dirty="0" smtClean="0"/>
              <a:t>. High positive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interconnects</a:t>
            </a:r>
            <a:r>
              <a:rPr lang="fr-FR" dirty="0" smtClean="0"/>
              <a:t> tend to </a:t>
            </a:r>
            <a:r>
              <a:rPr lang="fr-FR" dirty="0" err="1" smtClean="0"/>
              <a:t>collect</a:t>
            </a:r>
            <a:r>
              <a:rPr lang="fr-FR" dirty="0" smtClean="0"/>
              <a:t> all </a:t>
            </a:r>
            <a:r>
              <a:rPr lang="fr-FR" dirty="0" err="1" smtClean="0"/>
              <a:t>electrons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0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II – Simulation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19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138935" y="4337230"/>
            <a:ext cx="20162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0503" y="2915419"/>
            <a:ext cx="827662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Interconnect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potentials</a:t>
            </a:r>
            <a:r>
              <a:rPr lang="fr-FR" dirty="0" smtClean="0">
                <a:solidFill>
                  <a:schemeClr val="bg1"/>
                </a:solidFill>
              </a:rPr>
              <a:t> t=0s                                   </a:t>
            </a:r>
            <a:r>
              <a:rPr lang="fr-FR" dirty="0" err="1">
                <a:solidFill>
                  <a:schemeClr val="bg1"/>
                </a:solidFill>
              </a:rPr>
              <a:t>Interconnect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potentials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t=500s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dri\Desktop\tmp_hess\panel_pot_500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7" y="3323271"/>
            <a:ext cx="3384376" cy="2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2551" y="5602378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Surface </a:t>
            </a:r>
            <a:r>
              <a:rPr lang="fr-FR" dirty="0" err="1" smtClean="0">
                <a:solidFill>
                  <a:schemeClr val="bg1"/>
                </a:solidFill>
              </a:rPr>
              <a:t>potentials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t=500s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4519" y="1187227"/>
            <a:ext cx="810574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Vbus</a:t>
            </a:r>
            <a:r>
              <a:rPr lang="fr-FR" dirty="0" smtClean="0"/>
              <a:t> =350V. 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effect</a:t>
            </a:r>
            <a:r>
              <a:rPr lang="fr-FR" dirty="0" smtClean="0"/>
              <a:t> of the </a:t>
            </a:r>
            <a:r>
              <a:rPr lang="fr-FR" dirty="0" err="1" smtClean="0"/>
              <a:t>interconnect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visible on the </a:t>
            </a:r>
            <a:r>
              <a:rPr lang="fr-FR" dirty="0" err="1" smtClean="0"/>
              <a:t>cover</a:t>
            </a:r>
            <a:r>
              <a:rPr lang="fr-FR" dirty="0" smtClean="0"/>
              <a:t> glass surface</a:t>
            </a:r>
          </a:p>
          <a:p>
            <a:r>
              <a:rPr lang="fr-FR" dirty="0" err="1"/>
              <a:t>p</a:t>
            </a:r>
            <a:r>
              <a:rPr lang="fr-FR" dirty="0" err="1" smtClean="0"/>
              <a:t>otential</a:t>
            </a:r>
            <a:r>
              <a:rPr lang="fr-FR" dirty="0" smtClean="0"/>
              <a:t>. High positive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interconnects</a:t>
            </a:r>
            <a:r>
              <a:rPr lang="fr-FR" dirty="0" smtClean="0"/>
              <a:t> tend to </a:t>
            </a:r>
            <a:r>
              <a:rPr lang="fr-FR" dirty="0" err="1" smtClean="0"/>
              <a:t>collect</a:t>
            </a:r>
            <a:r>
              <a:rPr lang="fr-FR" dirty="0" smtClean="0"/>
              <a:t> all </a:t>
            </a:r>
            <a:r>
              <a:rPr lang="fr-FR" dirty="0" err="1" smtClean="0"/>
              <a:t>electrons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0" name="Picture 2" descr="D:\dri\Desktop\tmp_hess\3D_cut_elec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6" y="3323271"/>
            <a:ext cx="3384376" cy="2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31023" y="5563669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density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t=500s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1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EC52-0F6B-4ED4-A7FF-7A0A066131B8}" type="slidenum">
              <a:rPr lang="fr-FR" altLang="en-US"/>
              <a:pPr/>
              <a:t>2</a:t>
            </a:fld>
            <a:endParaRPr lang="fr-FR" altLang="en-US" dirty="0"/>
          </a:p>
        </p:txBody>
      </p:sp>
      <p:pic>
        <p:nvPicPr>
          <p:cNvPr id="35847" name="Picture 7" descr="Fond DEUX 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75" y="-9600"/>
            <a:ext cx="9142362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195339"/>
            <a:ext cx="7620000" cy="1143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altLang="en-US" sz="4400" b="0" dirty="0" smtClean="0"/>
              <a:t> </a:t>
            </a:r>
            <a:endParaRPr lang="fr-FR" altLang="en-US" sz="2800" b="0" dirty="0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186607" y="2987661"/>
            <a:ext cx="6248400" cy="2553586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en-US" sz="2000" b="1" dirty="0" smtClean="0">
                <a:solidFill>
                  <a:schemeClr val="bg1"/>
                </a:solidFill>
              </a:rPr>
              <a:t>S. Hess</a:t>
            </a:r>
            <a:r>
              <a:rPr lang="fr-FR" altLang="en-US" sz="2000" b="1" baseline="30000" dirty="0" smtClean="0">
                <a:solidFill>
                  <a:schemeClr val="bg1"/>
                </a:solidFill>
              </a:rPr>
              <a:t>1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, J-M Siguier</a:t>
            </a:r>
            <a:r>
              <a:rPr lang="fr-FR" altLang="en-US" sz="2000" b="1" baseline="30000" dirty="0">
                <a:solidFill>
                  <a:schemeClr val="bg1"/>
                </a:solidFill>
              </a:rPr>
              <a:t>1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, V. Inguimbert</a:t>
            </a:r>
            <a:r>
              <a:rPr lang="fr-FR" altLang="en-US" sz="2000" b="1" baseline="30000" dirty="0">
                <a:solidFill>
                  <a:schemeClr val="bg1"/>
                </a:solidFill>
              </a:rPr>
              <a:t>1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, D. Payan</a:t>
            </a:r>
            <a:r>
              <a:rPr lang="fr-FR" altLang="en-US" sz="2000" b="1" baseline="30000" dirty="0">
                <a:solidFill>
                  <a:schemeClr val="bg1"/>
                </a:solidFill>
              </a:rPr>
              <a:t>2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, A. Gerhard</a:t>
            </a:r>
            <a:r>
              <a:rPr lang="fr-FR" altLang="en-US" sz="2000" b="1" baseline="30000" dirty="0" smtClean="0">
                <a:solidFill>
                  <a:schemeClr val="bg1"/>
                </a:solidFill>
              </a:rPr>
              <a:t>3</a:t>
            </a:r>
            <a:endParaRPr lang="fr-FR" altLang="en-US" sz="20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fr-FR" altLang="en-US" sz="20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fr-FR" altLang="en-US" sz="20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fr-FR" altLang="en-US" sz="20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en-US" sz="2000" b="1" baseline="30000" dirty="0" smtClean="0">
                <a:solidFill>
                  <a:schemeClr val="bg1"/>
                </a:solidFill>
              </a:rPr>
              <a:t>1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 ONERA</a:t>
            </a:r>
          </a:p>
          <a:p>
            <a:pPr>
              <a:spcBef>
                <a:spcPct val="0"/>
              </a:spcBef>
            </a:pPr>
            <a:r>
              <a:rPr lang="fr-FR" altLang="en-US" sz="2000" b="1" baseline="30000" dirty="0" smtClean="0">
                <a:solidFill>
                  <a:schemeClr val="bg1"/>
                </a:solidFill>
              </a:rPr>
              <a:t>2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 CNES</a:t>
            </a:r>
          </a:p>
          <a:p>
            <a:pPr>
              <a:spcBef>
                <a:spcPct val="0"/>
              </a:spcBef>
            </a:pPr>
            <a:r>
              <a:rPr lang="fr-FR" alt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 Airbus </a:t>
            </a:r>
            <a:r>
              <a:rPr lang="fr-FR" altLang="en-US" sz="2000" b="1" dirty="0" err="1" smtClean="0">
                <a:solidFill>
                  <a:schemeClr val="bg1"/>
                </a:solidFill>
              </a:rPr>
              <a:t>Defense</a:t>
            </a:r>
            <a:r>
              <a:rPr lang="fr-FR" altLang="en-US" sz="2000" b="1" dirty="0" smtClean="0">
                <a:solidFill>
                  <a:schemeClr val="bg1"/>
                </a:solidFill>
              </a:rPr>
              <a:t> and </a:t>
            </a:r>
            <a:r>
              <a:rPr lang="fr-FR" altLang="en-US" sz="2000" b="1" dirty="0" err="1" smtClean="0">
                <a:solidFill>
                  <a:schemeClr val="bg1"/>
                </a:solidFill>
              </a:rPr>
              <a:t>Space</a:t>
            </a:r>
            <a:endParaRPr lang="fr-FR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87545" y="1547267"/>
            <a:ext cx="6660798" cy="1440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Plasma current collection of high voltage solar array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numerical investigation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II – Simulation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20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94519" y="1187227"/>
            <a:ext cx="810574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Vbus</a:t>
            </a:r>
            <a:r>
              <a:rPr lang="fr-FR" dirty="0" smtClean="0"/>
              <a:t> =350V. 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effect</a:t>
            </a:r>
            <a:r>
              <a:rPr lang="fr-FR" dirty="0" smtClean="0"/>
              <a:t> of the </a:t>
            </a:r>
            <a:r>
              <a:rPr lang="fr-FR" dirty="0" err="1" smtClean="0"/>
              <a:t>interconnect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visible on the </a:t>
            </a:r>
            <a:r>
              <a:rPr lang="fr-FR" dirty="0" err="1" smtClean="0"/>
              <a:t>cover</a:t>
            </a:r>
            <a:r>
              <a:rPr lang="fr-FR" dirty="0" smtClean="0"/>
              <a:t> glass surface</a:t>
            </a:r>
          </a:p>
          <a:p>
            <a:r>
              <a:rPr lang="fr-FR" dirty="0" err="1"/>
              <a:t>p</a:t>
            </a:r>
            <a:r>
              <a:rPr lang="fr-FR" dirty="0" err="1" smtClean="0"/>
              <a:t>otential</a:t>
            </a:r>
            <a:r>
              <a:rPr lang="fr-FR" dirty="0" smtClean="0"/>
              <a:t>. High positive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interconnects</a:t>
            </a:r>
            <a:r>
              <a:rPr lang="fr-FR" dirty="0" smtClean="0"/>
              <a:t> tend to </a:t>
            </a:r>
            <a:r>
              <a:rPr lang="fr-FR" dirty="0" err="1" smtClean="0"/>
              <a:t>collect</a:t>
            </a:r>
            <a:r>
              <a:rPr lang="fr-FR" dirty="0" smtClean="0"/>
              <a:t> all </a:t>
            </a:r>
            <a:r>
              <a:rPr lang="fr-FR" dirty="0" err="1" smtClean="0"/>
              <a:t>electrons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 descr="D:\dri\Desktop\tmp_hess\Screenshot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84" y="3131444"/>
            <a:ext cx="30256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ri\Desktop\tmp_hess\Screenshot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20" y="3131443"/>
            <a:ext cx="303367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ri\Desktop\tmp_hess\Screenshot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" y="3131443"/>
            <a:ext cx="2995338" cy="25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– Simulations	II – Simulation </a:t>
            </a:r>
            <a:r>
              <a:rPr lang="fr-FR" dirty="0" err="1" smtClean="0"/>
              <a:t>set-up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21</a:t>
            </a:fld>
            <a:endParaRPr lang="fr-FR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152400"/>
            <a:ext cx="899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94519" y="1187227"/>
            <a:ext cx="8105745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Vbus</a:t>
            </a:r>
            <a:r>
              <a:rPr lang="fr-FR" dirty="0" smtClean="0"/>
              <a:t> =350V. 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effect</a:t>
            </a:r>
            <a:r>
              <a:rPr lang="fr-FR" dirty="0" smtClean="0"/>
              <a:t> of the </a:t>
            </a:r>
            <a:r>
              <a:rPr lang="fr-FR" dirty="0" err="1" smtClean="0"/>
              <a:t>interconnect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visible on the </a:t>
            </a:r>
            <a:r>
              <a:rPr lang="fr-FR" dirty="0" err="1" smtClean="0"/>
              <a:t>cover</a:t>
            </a:r>
            <a:r>
              <a:rPr lang="fr-FR" dirty="0" smtClean="0"/>
              <a:t> glass surface</a:t>
            </a:r>
          </a:p>
          <a:p>
            <a:r>
              <a:rPr lang="fr-FR" dirty="0" err="1"/>
              <a:t>p</a:t>
            </a:r>
            <a:r>
              <a:rPr lang="fr-FR" dirty="0" err="1" smtClean="0"/>
              <a:t>otential</a:t>
            </a:r>
            <a:r>
              <a:rPr lang="fr-FR" dirty="0" smtClean="0"/>
              <a:t>. High positive 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interconnects</a:t>
            </a:r>
            <a:r>
              <a:rPr lang="fr-FR" dirty="0" smtClean="0"/>
              <a:t> tend to </a:t>
            </a:r>
            <a:r>
              <a:rPr lang="fr-FR" dirty="0" err="1" smtClean="0"/>
              <a:t>collect</a:t>
            </a:r>
            <a:r>
              <a:rPr lang="fr-FR" dirty="0" smtClean="0"/>
              <a:t> all </a:t>
            </a:r>
            <a:r>
              <a:rPr lang="fr-FR" dirty="0" err="1" smtClean="0"/>
              <a:t>electrons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6" name="Picture 4" descr="D:\dri\Desktop\tmp_hess\Screenshot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" y="3131443"/>
            <a:ext cx="2995338" cy="25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55" y="3131443"/>
            <a:ext cx="4665980" cy="2390775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2770783" y="4283571"/>
            <a:ext cx="3168352" cy="86409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24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(long term)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503" y="899195"/>
            <a:ext cx="8568952" cy="4929621"/>
          </a:xfrm>
        </p:spPr>
        <p:txBody>
          <a:bodyPr/>
          <a:lstStyle/>
          <a:p>
            <a:pPr marL="0" indent="0" algn="just"/>
            <a:r>
              <a:rPr lang="en-US" dirty="0" smtClean="0"/>
              <a:t>Ultimately, it would be desirable that SPIS be able to precisely compute the current collection by each unmeshed elements of the solar panel. </a:t>
            </a:r>
          </a:p>
          <a:p>
            <a:pPr marL="0" indent="0" algn="just"/>
            <a:endParaRPr lang="en-US" sz="800" dirty="0" smtClean="0"/>
          </a:p>
          <a:p>
            <a:pPr marL="0" indent="0" algn="just"/>
            <a:r>
              <a:rPr lang="en-US" dirty="0"/>
              <a:t>	</a:t>
            </a:r>
            <a:r>
              <a:rPr lang="en-US" dirty="0" smtClean="0"/>
              <a:t>=&gt; precise estimate of the power loss due to plasma recollection</a:t>
            </a:r>
          </a:p>
          <a:p>
            <a:pPr marL="0" indent="0" algn="just"/>
            <a:r>
              <a:rPr lang="en-US" sz="1600" i="1" dirty="0"/>
              <a:t>	</a:t>
            </a:r>
            <a:r>
              <a:rPr lang="en-US" sz="1600" i="1" dirty="0" smtClean="0"/>
              <a:t>	including panel circuit solving, snap over effect,…</a:t>
            </a:r>
          </a:p>
          <a:p>
            <a:pPr marL="0" indent="0" algn="just"/>
            <a:endParaRPr lang="en-US" sz="800" i="1" dirty="0" smtClean="0"/>
          </a:p>
          <a:p>
            <a:pPr marL="0" indent="0" algn="just"/>
            <a:r>
              <a:rPr lang="en-US" dirty="0"/>
              <a:t>	</a:t>
            </a:r>
            <a:r>
              <a:rPr lang="en-US" dirty="0" smtClean="0"/>
              <a:t>=&gt; precise estimate of the electrostatic risks</a:t>
            </a:r>
          </a:p>
          <a:p>
            <a:pPr marL="0" indent="0" algn="just"/>
            <a:r>
              <a:rPr lang="en-US" sz="1600" i="1" dirty="0"/>
              <a:t>	</a:t>
            </a:r>
            <a:r>
              <a:rPr lang="en-US" sz="1600" i="1" dirty="0" smtClean="0"/>
              <a:t>	ESD risk maps: identifies most probable ESD sites (interconnect, gaps)</a:t>
            </a:r>
          </a:p>
          <a:p>
            <a:pPr marL="0" indent="0" algn="just"/>
            <a:r>
              <a:rPr lang="en-US" sz="1600" i="1" dirty="0"/>
              <a:t>	</a:t>
            </a:r>
            <a:r>
              <a:rPr lang="en-US" sz="1600" i="1" dirty="0" smtClean="0"/>
              <a:t>	possible full PIC “zoom” to better assess the risk (</a:t>
            </a:r>
            <a:r>
              <a:rPr lang="en-US" sz="1600" i="1" dirty="0" err="1" smtClean="0"/>
              <a:t>secondaries</a:t>
            </a:r>
            <a:r>
              <a:rPr lang="en-US" sz="1600" i="1" dirty="0" smtClean="0"/>
              <a:t>,...)</a:t>
            </a:r>
          </a:p>
          <a:p>
            <a:pPr marL="0" indent="0" algn="just"/>
            <a:endParaRPr lang="en-US" sz="800" i="1" dirty="0" smtClean="0"/>
          </a:p>
          <a:p>
            <a:pPr marL="0" indent="0" algn="just"/>
            <a:r>
              <a:rPr lang="en-US" dirty="0"/>
              <a:t>	</a:t>
            </a:r>
            <a:r>
              <a:rPr lang="en-US" dirty="0" smtClean="0"/>
              <a:t>=&gt; precise estimate of the erosion and ageing risks</a:t>
            </a:r>
          </a:p>
          <a:p>
            <a:pPr marL="0" indent="0" algn="just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600" i="1" dirty="0" smtClean="0"/>
              <a:t>better mapping of the eroding particle flux on each elements</a:t>
            </a:r>
          </a:p>
          <a:p>
            <a:pPr marL="0" indent="0" algn="just"/>
            <a:r>
              <a:rPr lang="en-US" sz="1600" i="1" dirty="0" smtClean="0"/>
              <a:t>		better erosion models and aged material properties</a:t>
            </a:r>
          </a:p>
          <a:p>
            <a:pPr marL="0" indent="0" algn="just"/>
            <a:r>
              <a:rPr lang="en-US" sz="1600" i="1" dirty="0"/>
              <a:t>	</a:t>
            </a:r>
            <a:r>
              <a:rPr lang="en-US" sz="1600" i="1" dirty="0" smtClean="0"/>
              <a:t>	ageing effect on solar cell circuit (coupling with ONERA </a:t>
            </a:r>
            <a:r>
              <a:rPr lang="en-US" sz="1600" i="1" dirty="0" err="1" smtClean="0"/>
              <a:t>McSOLAR</a:t>
            </a:r>
            <a:r>
              <a:rPr lang="en-US" sz="1600" i="1" dirty="0" smtClean="0"/>
              <a:t> code)</a:t>
            </a:r>
          </a:p>
          <a:p>
            <a:pPr marL="0" indent="0" algn="just"/>
            <a:r>
              <a:rPr lang="en-US" sz="800" dirty="0"/>
              <a:t>	</a:t>
            </a:r>
            <a:r>
              <a:rPr lang="en-US" sz="800" dirty="0" smtClean="0"/>
              <a:t>	</a:t>
            </a:r>
          </a:p>
          <a:p>
            <a:pPr marL="0" indent="0" algn="just"/>
            <a:r>
              <a:rPr lang="en-US" dirty="0" smtClean="0"/>
              <a:t>First step is done, but the road is long. A simplified, easy to use version of the present work should be implemented in the next version of SPIS (</a:t>
            </a:r>
            <a:r>
              <a:rPr lang="en-US" sz="1400" i="1" dirty="0" smtClean="0"/>
              <a:t>ESA SPIS-EP contract</a:t>
            </a:r>
            <a:r>
              <a:rPr lang="en-US" dirty="0" smtClean="0"/>
              <a:t>), but a full stable production version requires more effort.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22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571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6566E-724D-4C3C-A4B9-0EA8201C78AD}" type="slidenum">
              <a:rPr lang="fr-FR" altLang="en-US"/>
              <a:pPr/>
              <a:t>3</a:t>
            </a:fld>
            <a:endParaRPr lang="fr-FR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en-US" dirty="0" smtClean="0"/>
              <a:t>Motivation and </a:t>
            </a:r>
            <a:r>
              <a:rPr lang="fr-FR" altLang="en-US" dirty="0" err="1" smtClean="0"/>
              <a:t>context</a:t>
            </a:r>
            <a:endParaRPr lang="fr-FR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519" y="1115219"/>
            <a:ext cx="8064896" cy="3858559"/>
          </a:xfrm>
        </p:spPr>
        <p:txBody>
          <a:bodyPr/>
          <a:lstStyle/>
          <a:p>
            <a:pPr algn="just"/>
            <a:r>
              <a:rPr lang="en-GB" altLang="en-US" dirty="0" smtClean="0"/>
              <a:t>Solar panels are key but sensitive </a:t>
            </a:r>
            <a:r>
              <a:rPr lang="en-GB" altLang="en-US" dirty="0" smtClean="0"/>
              <a:t>elements </a:t>
            </a:r>
            <a:r>
              <a:rPr lang="en-GB" altLang="en-US" dirty="0" smtClean="0"/>
              <a:t>of spacecraft.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They </a:t>
            </a:r>
            <a:r>
              <a:rPr lang="en-GB" altLang="en-US" dirty="0" smtClean="0"/>
              <a:t>are composed of various materials with different electrical properties.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It leads to differential charging of the spacecraft surfaces and potentially to electrostatic discharges.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Because of the wide range of scales of the panel elements, it is difficult to model and solar panels involving new technology/layout </a:t>
            </a:r>
            <a:r>
              <a:rPr lang="en-GB" altLang="en-US" dirty="0" smtClean="0"/>
              <a:t>require </a:t>
            </a:r>
            <a:r>
              <a:rPr lang="en-GB" altLang="en-US" dirty="0" smtClean="0"/>
              <a:t>experimental tests.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All </a:t>
            </a:r>
            <a:r>
              <a:rPr lang="en-GB" altLang="en-US" dirty="0" smtClean="0"/>
              <a:t>configurations </a:t>
            </a:r>
            <a:r>
              <a:rPr lang="en-GB" altLang="en-US" dirty="0" smtClean="0"/>
              <a:t>cannot be tested =&gt; interest for accurate </a:t>
            </a:r>
            <a:r>
              <a:rPr lang="en-GB" altLang="en-US" dirty="0" smtClean="0"/>
              <a:t>simulations</a:t>
            </a:r>
            <a:r>
              <a:rPr lang="en-GB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2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6566E-724D-4C3C-A4B9-0EA8201C78AD}" type="slidenum">
              <a:rPr lang="fr-FR" altLang="en-US"/>
              <a:pPr/>
              <a:t>4</a:t>
            </a:fld>
            <a:endParaRPr lang="fr-FR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en-US" dirty="0" smtClean="0"/>
              <a:t>Motivation and </a:t>
            </a:r>
            <a:r>
              <a:rPr lang="fr-FR" altLang="en-US" dirty="0" err="1" smtClean="0"/>
              <a:t>context</a:t>
            </a:r>
            <a:endParaRPr lang="fr-FR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519" y="1115219"/>
            <a:ext cx="8064896" cy="4966554"/>
          </a:xfrm>
        </p:spPr>
        <p:txBody>
          <a:bodyPr/>
          <a:lstStyle/>
          <a:p>
            <a:pPr algn="just"/>
            <a:r>
              <a:rPr lang="en-GB" altLang="en-US" dirty="0" smtClean="0"/>
              <a:t>The potential of the spacecraft are strongly dependent on the current collected by the large exposed surface of the solar arrays. 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Current collection effect differs depending on the conductivity of the collecting material: dielectric (cover glass) vs conductive (structure). Small conductors (cell edges, interconnects) represent a small fraction of the surface and are usually neglected.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But small conductors may be strongly polarized: their effective collecting surface may be quite different from their geometrical surface, thus changing the current balance at the global (spacecraft) scale.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Must be taken into account to have realistic computation of the spacecraft potential, but cannot be resolved spatially.  </a:t>
            </a:r>
          </a:p>
          <a:p>
            <a:pPr algn="just"/>
            <a:endParaRPr lang="en-GB" altLang="en-US" dirty="0"/>
          </a:p>
          <a:p>
            <a:pPr algn="just"/>
            <a:r>
              <a:rPr lang="en-GB" altLang="en-US" dirty="0" smtClean="0"/>
              <a:t>Need for models of the current collection by small conductive elements.</a:t>
            </a:r>
          </a:p>
        </p:txBody>
      </p:sp>
    </p:spTree>
    <p:extLst>
      <p:ext uri="{BB962C8B-B14F-4D97-AF65-F5344CB8AC3E}">
        <p14:creationId xmlns:p14="http://schemas.microsoft.com/office/powerpoint/2010/main" val="5401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Previous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494" y="877873"/>
            <a:ext cx="8496945" cy="5409753"/>
          </a:xfrm>
        </p:spPr>
        <p:txBody>
          <a:bodyPr/>
          <a:lstStyle/>
          <a:p>
            <a:r>
              <a:rPr lang="fr-FR" b="1" dirty="0" smtClean="0">
                <a:solidFill>
                  <a:srgbClr val="00B0F0"/>
                </a:solidFill>
              </a:rPr>
              <a:t>Mandell and Katz </a:t>
            </a:r>
            <a:r>
              <a:rPr lang="fr-FR" b="1" dirty="0">
                <a:solidFill>
                  <a:srgbClr val="00B0F0"/>
                </a:solidFill>
              </a:rPr>
              <a:t>(1983):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/>
            <a:r>
              <a:rPr lang="en-US" sz="1600" dirty="0" smtClean="0"/>
              <a:t>         NASCAP-LEO, biased </a:t>
            </a:r>
            <a:r>
              <a:rPr lang="en-US" sz="1600" dirty="0"/>
              <a:t>pinhole </a:t>
            </a:r>
            <a:r>
              <a:rPr lang="en-US" sz="1600" dirty="0" smtClean="0"/>
              <a:t>model (~ OML).</a:t>
            </a:r>
            <a:endParaRPr lang="en-US" sz="1600" dirty="0"/>
          </a:p>
          <a:p>
            <a:pPr marL="0" indent="0"/>
            <a:endParaRPr lang="en-US" sz="1400" dirty="0"/>
          </a:p>
          <a:p>
            <a:pPr marL="0" indent="0"/>
            <a:r>
              <a:rPr lang="en-US" b="1" dirty="0">
                <a:solidFill>
                  <a:srgbClr val="00B0F0"/>
                </a:solidFill>
              </a:rPr>
              <a:t>SPIS-GEO (2013):</a:t>
            </a:r>
          </a:p>
          <a:p>
            <a:pPr marL="0" indent="0"/>
            <a:r>
              <a:rPr lang="en-US" dirty="0" smtClean="0"/>
              <a:t>        </a:t>
            </a:r>
            <a:r>
              <a:rPr lang="en-US" sz="1600" dirty="0" smtClean="0"/>
              <a:t>OML </a:t>
            </a:r>
            <a:r>
              <a:rPr lang="en-US" sz="1600" dirty="0"/>
              <a:t>(default) approximation</a:t>
            </a:r>
          </a:p>
          <a:p>
            <a:endParaRPr lang="en-US" sz="1400" dirty="0" smtClean="0"/>
          </a:p>
          <a:p>
            <a:pPr marL="0" indent="0"/>
            <a:r>
              <a:rPr lang="en-US" dirty="0" smtClean="0"/>
              <a:t>Limitations: </a:t>
            </a:r>
          </a:p>
          <a:p>
            <a:pPr marL="0" indent="0" algn="just"/>
            <a:r>
              <a:rPr lang="en-US" dirty="0" smtClean="0"/>
              <a:t>The simulation only split the unaffected total collected current towards conductor and dielectric: simulation of interconnects on an ITO cover panel has no effect.(even with 300V interconnects in a 0.1 eV plasma)</a:t>
            </a:r>
          </a:p>
          <a:p>
            <a:pPr marL="0" indent="0" algn="just"/>
            <a:endParaRPr lang="en-US" sz="1000" dirty="0"/>
          </a:p>
          <a:p>
            <a:pPr marL="0" indent="0" algn="just"/>
            <a:r>
              <a:rPr lang="en-US" dirty="0" smtClean="0"/>
              <a:t>Only collected current, no emitted one (no snap-over)</a:t>
            </a:r>
          </a:p>
          <a:p>
            <a:pPr marL="0" indent="0" algn="just"/>
            <a:endParaRPr lang="en-US" sz="1000" dirty="0"/>
          </a:p>
          <a:p>
            <a:pPr marL="0" indent="0" algn="just"/>
            <a:r>
              <a:rPr lang="en-US" dirty="0" smtClean="0"/>
              <a:t>Computation is averaged over the surface: impossible to identify what happen for a single (worst, typical,…) interconnect.</a:t>
            </a:r>
          </a:p>
          <a:p>
            <a:pPr marL="0" indent="0" algn="just"/>
            <a:endParaRPr lang="en-US" sz="1000" dirty="0" smtClean="0"/>
          </a:p>
          <a:p>
            <a:pPr marL="0" indent="0" algn="just"/>
            <a:r>
              <a:rPr lang="en-US" dirty="0" smtClean="0"/>
              <a:t>Panel current circuit is not simulated: no power loss computation…</a:t>
            </a:r>
          </a:p>
          <a:p>
            <a:pPr marL="0" indent="0" algn="just"/>
            <a:endParaRPr lang="en-US" sz="1000" dirty="0" smtClean="0"/>
          </a:p>
          <a:p>
            <a:pPr marL="0" indent="0" algn="just"/>
            <a:r>
              <a:rPr lang="en-US" dirty="0" smtClean="0"/>
              <a:t>Second order effects at the interconnects neglected (erosion, secondary currents,..)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5</a:t>
            </a:fld>
            <a:endParaRPr lang="fr-FR" altLang="en-US"/>
          </a:p>
        </p:txBody>
      </p:sp>
      <p:grpSp>
        <p:nvGrpSpPr>
          <p:cNvPr id="15" name="Groupe 14"/>
          <p:cNvGrpSpPr/>
          <p:nvPr/>
        </p:nvGrpSpPr>
        <p:grpSpPr>
          <a:xfrm>
            <a:off x="5291063" y="1187227"/>
            <a:ext cx="3600400" cy="1728192"/>
            <a:chOff x="5291063" y="1331243"/>
            <a:chExt cx="3600400" cy="17281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063" y="1331243"/>
              <a:ext cx="3600400" cy="16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5363071" y="1403251"/>
              <a:ext cx="3456384" cy="1656184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8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Previous </a:t>
            </a:r>
            <a:r>
              <a:rPr lang="en-US" dirty="0" smtClean="0"/>
              <a:t>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8494" y="877873"/>
                <a:ext cx="8424937" cy="6286018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rgbClr val="00B0F0"/>
                    </a:solidFill>
                  </a:rPr>
                  <a:t>Mandell and Katz </a:t>
                </a:r>
                <a:r>
                  <a:rPr lang="fr-FR" b="1" dirty="0">
                    <a:solidFill>
                      <a:srgbClr val="00B0F0"/>
                    </a:solidFill>
                  </a:rPr>
                  <a:t>(1983):</a:t>
                </a:r>
                <a:endParaRPr lang="en-US" b="1" dirty="0">
                  <a:solidFill>
                    <a:srgbClr val="00B0F0"/>
                  </a:solidFill>
                </a:endParaRPr>
              </a:p>
              <a:p>
                <a:pPr marL="0" indent="0"/>
                <a:r>
                  <a:rPr lang="en-US" sz="1600" dirty="0" smtClean="0"/>
                  <a:t>         NASCAP-LEO, biased </a:t>
                </a:r>
                <a:r>
                  <a:rPr lang="en-US" sz="1600" dirty="0"/>
                  <a:t>pinhole </a:t>
                </a:r>
                <a:r>
                  <a:rPr lang="en-US" sz="1600" dirty="0" smtClean="0"/>
                  <a:t>model (~ OML).</a:t>
                </a:r>
                <a:endParaRPr lang="en-US" sz="1600" dirty="0"/>
              </a:p>
              <a:p>
                <a:pPr marL="0" indent="0"/>
                <a:endParaRPr lang="en-US" sz="1400" dirty="0"/>
              </a:p>
              <a:p>
                <a:pPr marL="0" indent="0"/>
                <a:r>
                  <a:rPr lang="en-US" b="1" dirty="0">
                    <a:solidFill>
                      <a:srgbClr val="00B0F0"/>
                    </a:solidFill>
                  </a:rPr>
                  <a:t>SPIS-GEO (2013):</a:t>
                </a:r>
              </a:p>
              <a:p>
                <a:pPr marL="0" indent="0"/>
                <a:r>
                  <a:rPr lang="en-US" dirty="0" smtClean="0"/>
                  <a:t>        </a:t>
                </a:r>
                <a:r>
                  <a:rPr lang="en-US" sz="1600" dirty="0" smtClean="0"/>
                  <a:t>OML </a:t>
                </a:r>
                <a:r>
                  <a:rPr lang="en-US" sz="1600" dirty="0"/>
                  <a:t>(default) approximation</a:t>
                </a:r>
              </a:p>
              <a:p>
                <a:endParaRPr lang="en-US" sz="1400" dirty="0" smtClean="0"/>
              </a:p>
              <a:p>
                <a:r>
                  <a:rPr lang="en-US" b="1" dirty="0" err="1" smtClean="0">
                    <a:solidFill>
                      <a:srgbClr val="00B0F0"/>
                    </a:solidFill>
                  </a:rPr>
                  <a:t>Mandell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et al. (2003): </a:t>
                </a:r>
              </a:p>
              <a:p>
                <a:r>
                  <a:rPr lang="en-US" dirty="0"/>
                  <a:t>	</a:t>
                </a:r>
                <a:r>
                  <a:rPr lang="en-US" sz="1600" dirty="0" smtClean="0"/>
                  <a:t>current collected by a 2D strip: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/>
                            </a:rPr>
                            <m:t>𝑂𝑀𝐿</m:t>
                          </m:r>
                        </m:sub>
                      </m:sSub>
                      <m:r>
                        <a:rPr lang="fr-FR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𝑘𝑇</m:t>
                          </m:r>
                        </m:den>
                      </m:f>
                      <m:nary>
                        <m:nary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fr-FR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fr-FR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nary>
                            <m:naryPr>
                              <m:ctrlPr>
                                <a:rPr lang="fr-FR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ad>
                                <m:radPr>
                                  <m:degHide m:val="on"/>
                                  <m:ctrlP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  <m: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  <m: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</m:rad>
                            </m:sub>
                            <m:sup>
                              <m:r>
                                <a:rPr lang="fr-FR" sz="16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fr-FR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latin typeface="Cambria Math"/>
                                      <a:ea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FR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f>
                                            <m:fPr>
                                              <m:ctrlPr>
                                                <a:rPr lang="fr-FR" sz="1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fr-F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16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fr-FR" sz="16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fr-FR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fr-FR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𝑞</m:t>
                                          </m:r>
                                          <m:r>
                                            <a:rPr lang="fr-FR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num>
                                        <m:den>
                                          <m:r>
                                            <a:rPr lang="fr-FR" sz="16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fr-FR" sz="1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fr-FR" sz="1600" b="0" i="1" smtClean="0">
                          <a:latin typeface="Cambria Math"/>
                        </a:rPr>
                        <m:t>𝑑𝑣𝑑</m:t>
                      </m:r>
                      <m:r>
                        <a:rPr lang="fr-FR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fr-FR" sz="1600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fr-F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</a:rPr>
                          <m:t>𝑣</m:t>
                        </m:r>
                        <m:r>
                          <a:rPr lang="fr-FR" sz="1600" i="1">
                            <a:latin typeface="Cambria Math"/>
                          </a:rPr>
                          <m:t>,</m:t>
                        </m:r>
                        <m:r>
                          <a:rPr lang="fr-FR" sz="16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600" dirty="0" smtClean="0"/>
                  <a:t> = 1 for open trajectories, =0 for closed ones.</a:t>
                </a:r>
              </a:p>
              <a:p>
                <a:endParaRPr lang="en-US" sz="1000" dirty="0" smtClean="0"/>
              </a:p>
              <a:p>
                <a:pPr marL="0" indent="0" algn="just"/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</a:rPr>
                      <m:t>𝐻</m:t>
                    </m:r>
                    <m:r>
                      <a:rPr lang="fr-FR" sz="1600" i="1">
                        <a:latin typeface="Cambria Math"/>
                      </a:rPr>
                      <m:t>(</m:t>
                    </m:r>
                    <m:r>
                      <a:rPr lang="fr-FR" sz="1600" i="1">
                        <a:latin typeface="Cambria Math"/>
                      </a:rPr>
                      <m:t>𝑣</m:t>
                    </m:r>
                    <m:r>
                      <a:rPr lang="fr-FR" sz="1600" i="1">
                        <a:latin typeface="Cambria Math"/>
                      </a:rPr>
                      <m:t>,</m:t>
                    </m:r>
                    <m:r>
                      <a:rPr lang="fr-FR" sz="1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fr-FR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=1 for all trajectories: exact solution but not accurate OML factor for a strip: </a:t>
                </a:r>
              </a:p>
              <a:p>
                <a:pPr marL="0" indent="0" algn="just"/>
                <a:r>
                  <a:rPr lang="en-US" sz="1600" dirty="0" smtClean="0"/>
                  <a:t>In reality the incidence angle is not conserved (non isotropic distribution on the collecting surface).</a:t>
                </a:r>
              </a:p>
              <a:p>
                <a:pPr marL="0" indent="0" algn="just"/>
                <a:endParaRPr lang="en-US" sz="1000" dirty="0" smtClean="0"/>
              </a:p>
              <a:p>
                <a:pPr marL="0" indent="0" algn="just"/>
                <a:r>
                  <a:rPr lang="en-US" sz="1600" dirty="0" smtClean="0"/>
                  <a:t>Mandel et al. 2003, use &lt;H&gt; determined from simulation, as well as empirical potentials in the gap determined from Gilbert simulations. Results OK but only suited for a particular solar cell geometry.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494" y="877873"/>
                <a:ext cx="8424937" cy="6286018"/>
              </a:xfrm>
              <a:blipFill rotWithShape="1">
                <a:blip r:embed="rId2"/>
                <a:stretch>
                  <a:fillRect l="-1664" t="-485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6</a:t>
            </a:fld>
            <a:endParaRPr lang="fr-FR" altLang="en-US"/>
          </a:p>
        </p:txBody>
      </p:sp>
      <p:grpSp>
        <p:nvGrpSpPr>
          <p:cNvPr id="8" name="Groupe 7"/>
          <p:cNvGrpSpPr/>
          <p:nvPr/>
        </p:nvGrpSpPr>
        <p:grpSpPr>
          <a:xfrm>
            <a:off x="5291063" y="1187227"/>
            <a:ext cx="3600400" cy="1728192"/>
            <a:chOff x="5291063" y="1331243"/>
            <a:chExt cx="3600400" cy="17281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063" y="1331243"/>
              <a:ext cx="3600400" cy="16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363071" y="1403251"/>
              <a:ext cx="3456384" cy="1656184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5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250503" y="2195339"/>
            <a:ext cx="5745995" cy="4536504"/>
            <a:chOff x="1098870" y="2051323"/>
            <a:chExt cx="5745995" cy="453650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791" y="4781128"/>
              <a:ext cx="3554412" cy="115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1" name="Connecteur droit 60"/>
            <p:cNvCxnSpPr/>
            <p:nvPr/>
          </p:nvCxnSpPr>
          <p:spPr bwMode="auto">
            <a:xfrm flipV="1">
              <a:off x="3778895" y="2549550"/>
              <a:ext cx="0" cy="339858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382366" y="3635499"/>
              <a:ext cx="4060825" cy="92263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3" name="Rectangle 1032"/>
            <p:cNvSpPr>
              <a:spLocks/>
            </p:cNvSpPr>
            <p:nvPr/>
          </p:nvSpPr>
          <p:spPr bwMode="auto">
            <a:xfrm>
              <a:off x="3521894" y="2051323"/>
              <a:ext cx="3322971" cy="252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2986807" y="5238461"/>
              <a:ext cx="1620179" cy="1349366"/>
              <a:chOff x="3850903" y="5435699"/>
              <a:chExt cx="1620179" cy="1349366"/>
            </a:xfrm>
          </p:grpSpPr>
          <p:sp>
            <p:nvSpPr>
              <p:cNvPr id="1038" name="Arc 1037"/>
              <p:cNvSpPr/>
              <p:nvPr/>
            </p:nvSpPr>
            <p:spPr bwMode="auto">
              <a:xfrm>
                <a:off x="3922911" y="5435700"/>
                <a:ext cx="1448544" cy="1296144"/>
              </a:xfrm>
              <a:prstGeom prst="arc">
                <a:avLst>
                  <a:gd name="adj1" fmla="val 16263506"/>
                  <a:gd name="adj2" fmla="val 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609600" marR="0" indent="-609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62" name="Arc 61"/>
              <p:cNvSpPr/>
              <p:nvPr/>
            </p:nvSpPr>
            <p:spPr bwMode="auto">
              <a:xfrm flipH="1">
                <a:off x="3850903" y="5435699"/>
                <a:ext cx="1620179" cy="1349366"/>
              </a:xfrm>
              <a:prstGeom prst="arc">
                <a:avLst>
                  <a:gd name="adj1" fmla="val 16263506"/>
                  <a:gd name="adj2" fmla="val 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609600" marR="0" indent="-609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186607" y="5651723"/>
              <a:ext cx="1800200" cy="1440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186607" y="5795739"/>
              <a:ext cx="1800200" cy="144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518000" y="5651723"/>
              <a:ext cx="1800200" cy="1440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518000" y="5795739"/>
              <a:ext cx="1800200" cy="144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609600" marR="0" indent="-609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 bwMode="auto">
            <a:xfrm flipV="1">
              <a:off x="2986807" y="5795739"/>
              <a:ext cx="742273" cy="24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Connecteur droit 49"/>
            <p:cNvCxnSpPr/>
            <p:nvPr/>
          </p:nvCxnSpPr>
          <p:spPr bwMode="auto">
            <a:xfrm flipV="1">
              <a:off x="3778895" y="5939755"/>
              <a:ext cx="742273" cy="24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0" name="Connecteur droit 59"/>
            <p:cNvCxnSpPr/>
            <p:nvPr/>
          </p:nvCxnSpPr>
          <p:spPr bwMode="auto">
            <a:xfrm>
              <a:off x="3729080" y="5795987"/>
              <a:ext cx="67816" cy="1521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6" name="Connecteur droit avec flèche 55"/>
            <p:cNvCxnSpPr/>
            <p:nvPr/>
          </p:nvCxnSpPr>
          <p:spPr bwMode="auto">
            <a:xfrm>
              <a:off x="3778895" y="4643611"/>
              <a:ext cx="108012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3" name="Connecteur droit avec flèche 62"/>
            <p:cNvCxnSpPr/>
            <p:nvPr/>
          </p:nvCxnSpPr>
          <p:spPr bwMode="auto">
            <a:xfrm flipV="1">
              <a:off x="1450248" y="5652001"/>
              <a:ext cx="0" cy="32399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37" name="Groupe 36"/>
            <p:cNvGrpSpPr/>
            <p:nvPr/>
          </p:nvGrpSpPr>
          <p:grpSpPr>
            <a:xfrm>
              <a:off x="1330623" y="4931643"/>
              <a:ext cx="3312368" cy="1151880"/>
              <a:chOff x="1330623" y="4931643"/>
              <a:chExt cx="3312368" cy="1151880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1450248" y="4931643"/>
                <a:ext cx="3192743" cy="1151880"/>
                <a:chOff x="1450248" y="4931643"/>
                <a:chExt cx="3192743" cy="1151880"/>
              </a:xfrm>
            </p:grpSpPr>
            <p:pic>
              <p:nvPicPr>
                <p:cNvPr id="53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9009" y="4931643"/>
                  <a:ext cx="1353982" cy="11518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54" name="Connecteur droit 53"/>
                <p:cNvCxnSpPr/>
                <p:nvPr/>
              </p:nvCxnSpPr>
              <p:spPr bwMode="auto">
                <a:xfrm flipH="1">
                  <a:off x="1450248" y="4931643"/>
                  <a:ext cx="1838761" cy="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6" name="Groupe 35"/>
              <p:cNvGrpSpPr/>
              <p:nvPr/>
            </p:nvGrpSpPr>
            <p:grpSpPr>
              <a:xfrm>
                <a:off x="1330623" y="5651723"/>
                <a:ext cx="2664294" cy="324277"/>
                <a:chOff x="1330623" y="5651723"/>
                <a:chExt cx="2664294" cy="324277"/>
              </a:xfrm>
            </p:grpSpPr>
            <p:pic>
              <p:nvPicPr>
                <p:cNvPr id="67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2560" y="5652000"/>
                  <a:ext cx="702357" cy="32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68" name="Connecteur droit 67"/>
                <p:cNvCxnSpPr/>
                <p:nvPr/>
              </p:nvCxnSpPr>
              <p:spPr bwMode="auto">
                <a:xfrm flipH="1" flipV="1">
                  <a:off x="1330623" y="5651723"/>
                  <a:ext cx="1961937" cy="277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2" name="Connecteur droit avec flèche 71"/>
            <p:cNvCxnSpPr/>
            <p:nvPr/>
          </p:nvCxnSpPr>
          <p:spPr bwMode="auto">
            <a:xfrm flipV="1">
              <a:off x="2369628" y="4931643"/>
              <a:ext cx="12738" cy="100809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5" name="ZoneTexte 34"/>
            <p:cNvSpPr txBox="1"/>
            <p:nvPr/>
          </p:nvSpPr>
          <p:spPr>
            <a:xfrm>
              <a:off x="4143266" y="4335834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030988" y="520176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098870" y="5660111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r>
                <a:rPr lang="en-US" sz="1400" baseline="-25000" dirty="0"/>
                <a:t>3</a:t>
              </a:r>
            </a:p>
          </p:txBody>
        </p: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191" y="5651723"/>
              <a:ext cx="3554412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OML law for plane 2D </a:t>
            </a:r>
            <a:r>
              <a:rPr lang="en-US" dirty="0" smtClean="0"/>
              <a:t>interconnects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7</a:t>
            </a:fld>
            <a:endParaRPr lang="fr-FR" altLang="en-US"/>
          </a:p>
        </p:txBody>
      </p:sp>
      <p:sp>
        <p:nvSpPr>
          <p:cNvPr id="28" name="ZoneTexte 27"/>
          <p:cNvSpPr txBox="1"/>
          <p:nvPr/>
        </p:nvSpPr>
        <p:spPr>
          <a:xfrm>
            <a:off x="79266" y="971203"/>
            <a:ext cx="4305409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Modified OML Law (acceptance angle):</a:t>
            </a:r>
          </a:p>
          <a:p>
            <a:endParaRPr lang="en-GB" dirty="0" smtClean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Rectangle 1036"/>
              <p:cNvSpPr/>
              <p:nvPr/>
            </p:nvSpPr>
            <p:spPr>
              <a:xfrm>
                <a:off x="226637" y="2396262"/>
                <a:ext cx="86005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 smtClean="0"/>
                  <a:t>The </a:t>
                </a:r>
                <a:r>
                  <a:rPr lang="en-GB" sz="1400" dirty="0"/>
                  <a:t>acceptance angle can be expressed as the following expression</a:t>
                </a:r>
                <a:r>
                  <a:rPr lang="en-GB" sz="1400" dirty="0" smtClean="0"/>
                  <a:t>:</a:t>
                </a:r>
                <a:endParaRPr lang="en-GB" sz="1400" dirty="0"/>
              </a:p>
              <a:p>
                <a:pPr algn="just"/>
                <a:r>
                  <a:rPr lang="en-GB" sz="1400" dirty="0"/>
                  <a:t>	</a:t>
                </a:r>
                <a:r>
                  <a:rPr lang="en-GB" sz="1400" dirty="0" smtClean="0"/>
                  <a:t>		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∆</m:t>
                    </m:r>
                    <m:r>
                      <a:rPr lang="en-GB" sz="1400" i="1">
                        <a:latin typeface="Cambria Math"/>
                      </a:rPr>
                      <m:t>𝑖</m:t>
                    </m:r>
                    <m:r>
                      <a:rPr lang="en-GB" sz="1400" i="1">
                        <a:latin typeface="Cambria Math"/>
                      </a:rPr>
                      <m:t>=∆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+∆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+∆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−</m:t>
                    </m:r>
                    <m:r>
                      <a:rPr lang="en-GB" sz="1400" i="1">
                        <a:latin typeface="Cambria Math"/>
                      </a:rPr>
                      <m:t>𝜋</m:t>
                    </m:r>
                  </m:oMath>
                </a14:m>
                <a:endParaRPr lang="en-US" sz="1400" dirty="0" smtClean="0"/>
              </a:p>
              <a:p>
                <a:pPr algn="just"/>
                <a:endParaRPr lang="en-US" sz="1400" dirty="0"/>
              </a:p>
              <a:p>
                <a:pPr algn="just"/>
                <a:endParaRPr lang="en-US" sz="1400" dirty="0" smtClean="0"/>
              </a:p>
              <a:p>
                <a:pPr algn="just"/>
                <a:endParaRPr lang="en-US" sz="1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sz="1400" dirty="0"/>
              </a:p>
              <a:p>
                <a:pPr algn="just"/>
                <a:r>
                  <a:rPr lang="en-GB" sz="1400" dirty="0" err="1" smtClean="0"/>
                  <a:t>h</a:t>
                </a:r>
                <a:r>
                  <a:rPr lang="en-GB" sz="1400" baseline="-25000" dirty="0" err="1" smtClean="0"/>
                  <a:t>n</a:t>
                </a:r>
                <a:r>
                  <a:rPr lang="en-GB" sz="1400" baseline="-25000" dirty="0" smtClean="0"/>
                  <a:t>=1-2</a:t>
                </a:r>
                <a:r>
                  <a:rPr lang="en-GB" sz="1400" dirty="0" smtClean="0"/>
                  <a:t> </a:t>
                </a:r>
                <a:r>
                  <a:rPr lang="en-GB" sz="1400" dirty="0"/>
                  <a:t>/ h</a:t>
                </a:r>
                <a:r>
                  <a:rPr lang="en-GB" sz="1400" baseline="-25000" dirty="0"/>
                  <a:t>0</a:t>
                </a:r>
                <a:r>
                  <a:rPr lang="en-GB" sz="1400" dirty="0"/>
                  <a:t> functions are sigmoid functions </a:t>
                </a:r>
                <a:r>
                  <a:rPr lang="en-GB" sz="1400" dirty="0" smtClean="0"/>
                  <a:t>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𝑞</m:t>
                    </m:r>
                    <m:r>
                      <a:rPr lang="en-GB" sz="1400" i="1">
                        <a:latin typeface="Cambria Math"/>
                      </a:rPr>
                      <m:t>𝜙</m:t>
                    </m:r>
                    <m:r>
                      <a:rPr lang="en-GB" sz="1400" i="1">
                        <a:latin typeface="Cambria Math"/>
                      </a:rPr>
                      <m:t>/</m:t>
                    </m:r>
                    <m:r>
                      <a:rPr lang="en-GB" sz="1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with a vertex around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𝑞</m:t>
                    </m:r>
                    <m:r>
                      <a:rPr lang="en-GB" sz="1400" i="1">
                        <a:latin typeface="Cambria Math"/>
                      </a:rPr>
                      <m:t>𝜙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/>
                  <a:t> determined using hyperbolic trajectories.</a:t>
                </a:r>
                <a:endParaRPr lang="en-US" sz="1400" dirty="0"/>
              </a:p>
            </p:txBody>
          </p:sp>
        </mc:Choice>
        <mc:Fallback xmlns="">
          <p:sp>
            <p:nvSpPr>
              <p:cNvPr id="1037" name="Rectangle 10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7" y="2396262"/>
                <a:ext cx="8600540" cy="2031325"/>
              </a:xfrm>
              <a:prstGeom prst="rect">
                <a:avLst/>
              </a:prstGeom>
              <a:blipFill rotWithShape="1">
                <a:blip r:embed="rId8"/>
                <a:stretch>
                  <a:fillRect l="-142" t="-300" r="-283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226637" y="1331243"/>
            <a:ext cx="860054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OML:  maximum impact parameter h</a:t>
            </a:r>
            <a:r>
              <a:rPr lang="en-GB" sz="1400" baseline="-25000" dirty="0" smtClean="0"/>
              <a:t>0</a:t>
            </a:r>
            <a:r>
              <a:rPr lang="en-GB" sz="1400" dirty="0" smtClean="0"/>
              <a:t>. Effective collection surface multiplied by h</a:t>
            </a:r>
            <a:r>
              <a:rPr lang="en-GB" sz="1400" baseline="-25000" dirty="0" smtClean="0"/>
              <a:t>0</a:t>
            </a:r>
            <a:r>
              <a:rPr lang="en-GB" sz="1400" dirty="0" smtClean="0"/>
              <a:t>/r.</a:t>
            </a:r>
          </a:p>
          <a:p>
            <a:pPr algn="just"/>
            <a:r>
              <a:rPr lang="en-GB" sz="1400" dirty="0" smtClean="0"/>
              <a:t>Works for a cylinder in free space, particles arrive from all directions.</a:t>
            </a:r>
          </a:p>
          <a:p>
            <a:pPr algn="just"/>
            <a:r>
              <a:rPr lang="en-GB" sz="1400" dirty="0" smtClean="0"/>
              <a:t>But for an interconnector on a solar panel, only some directions of arrival are possible.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99" y="3003798"/>
            <a:ext cx="2921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9" y="3003798"/>
            <a:ext cx="3127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219055" y="4751614"/>
                <a:ext cx="4498975" cy="14761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    1                  ;   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≪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(1−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</m:func>
                                  <m:r>
                                    <a:rPr lang="en-GB" sz="14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/>
                                        </a:rPr>
                                        <m:t>Φ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GB" sz="1400" i="1">
                                  <a:latin typeface="Cambria Math"/>
                                </a:rPr>
                                <m:t> ;   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≫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GB" sz="1400" i="1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 0      ;   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≪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     ;   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≫ 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GB" sz="1400" i="1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sz="1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 sz="1400">
                              <a:latin typeface="Cambria Math"/>
                            </a:rPr>
                            <m:t>Φ</m:t>
                          </m:r>
                        </m:e>
                      </m:func>
                      <m:r>
                        <a:rPr lang="en-GB" sz="1400" i="1">
                          <a:latin typeface="Cambria Math"/>
                        </a:rPr>
                        <m:t>       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55" y="4751614"/>
                <a:ext cx="4498975" cy="1476173"/>
              </a:xfrm>
              <a:prstGeom prst="rect">
                <a:avLst/>
              </a:prstGeom>
              <a:blipFill rotWithShape="1">
                <a:blip r:embed="rId11"/>
                <a:stretch>
                  <a:fillRect t="-23868" b="-8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4071492" y="5765542"/>
            <a:ext cx="79380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Cover glass</a:t>
            </a:r>
          </a:p>
          <a:p>
            <a:pPr algn="ctr"/>
            <a:r>
              <a:rPr lang="en-US" sz="900" dirty="0" smtClean="0"/>
              <a:t>Cell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8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8</a:t>
            </a:fld>
            <a:endParaRPr lang="fr-FR" altLang="en-US"/>
          </a:p>
        </p:txBody>
      </p:sp>
      <p:pic>
        <p:nvPicPr>
          <p:cNvPr id="2050" name="Imag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" y="2697309"/>
            <a:ext cx="4121455" cy="21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41" y="2697309"/>
            <a:ext cx="3943441" cy="23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99195"/>
            <a:ext cx="88914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 perform simulation of the current collection by interconnects using SPIS</a:t>
            </a:r>
            <a:r>
              <a:rPr kumimoji="0" lang="en-GB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(version DUST-5.1.8)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simulation domain:</a:t>
            </a:r>
            <a:r>
              <a:rPr kumimoji="0" lang="en-GB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 x 4 x 0.2 cm box.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Top face open to ionosphere plasma, sides reflective.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Bottom made of cover glass except for a 0.8 mm wide gap at the centre of the domain in which the metallic interconnect is located.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657600"/>
            <a:ext cx="8997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6487" y="449238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Mesh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003031" y="450802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Geometry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487" y="5075659"/>
            <a:ext cx="83529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/>
              <a:t>The ionosphere </a:t>
            </a:r>
            <a:r>
              <a:rPr lang="en-GB" sz="1400" dirty="0" smtClean="0"/>
              <a:t>: 10</a:t>
            </a:r>
            <a:r>
              <a:rPr lang="en-GB" sz="1400" baseline="30000" dirty="0" smtClean="0"/>
              <a:t>10</a:t>
            </a:r>
            <a:r>
              <a:rPr lang="en-GB" sz="1400" dirty="0" smtClean="0"/>
              <a:t>m</a:t>
            </a:r>
            <a:r>
              <a:rPr lang="en-GB" sz="1400" baseline="30000" dirty="0" smtClean="0"/>
              <a:t>-3</a:t>
            </a:r>
            <a:r>
              <a:rPr lang="en-GB" sz="1400" dirty="0" smtClean="0"/>
              <a:t> </a:t>
            </a:r>
            <a:r>
              <a:rPr lang="en-GB" sz="1400" dirty="0"/>
              <a:t>0.1eV Maxwellian electrons and ions at rest with respect to the solar panel</a:t>
            </a:r>
            <a:r>
              <a:rPr lang="en-GB" sz="1400" dirty="0" smtClean="0"/>
              <a:t>.</a:t>
            </a:r>
          </a:p>
          <a:p>
            <a:pPr algn="just"/>
            <a:r>
              <a:rPr lang="en-GB" sz="1400" dirty="0" smtClean="0"/>
              <a:t>Top </a:t>
            </a:r>
            <a:r>
              <a:rPr lang="en-GB" sz="1400" dirty="0"/>
              <a:t>boundary </a:t>
            </a:r>
            <a:r>
              <a:rPr lang="en-GB" sz="1400" dirty="0" smtClean="0"/>
              <a:t>: </a:t>
            </a:r>
            <a:r>
              <a:rPr lang="en-GB" sz="1400" dirty="0"/>
              <a:t>potential fixed to 0V. </a:t>
            </a:r>
            <a:endParaRPr lang="en-GB" sz="1400" dirty="0" smtClean="0"/>
          </a:p>
          <a:p>
            <a:pPr algn="just"/>
            <a:r>
              <a:rPr lang="en-GB" sz="1400" dirty="0" smtClean="0"/>
              <a:t>The </a:t>
            </a:r>
            <a:r>
              <a:rPr lang="en-GB" sz="1400" dirty="0"/>
              <a:t>cover glass </a:t>
            </a:r>
            <a:r>
              <a:rPr lang="en-GB" sz="1400" dirty="0" smtClean="0"/>
              <a:t>: </a:t>
            </a:r>
            <a:r>
              <a:rPr lang="en-GB" sz="1400" dirty="0"/>
              <a:t>set to </a:t>
            </a:r>
            <a:r>
              <a:rPr lang="en-GB" sz="1400" dirty="0" smtClean="0"/>
              <a:t>0V, </a:t>
            </a:r>
            <a:r>
              <a:rPr lang="en-GB" sz="1400" dirty="0"/>
              <a:t>but </a:t>
            </a:r>
            <a:r>
              <a:rPr lang="en-GB" sz="1400" dirty="0" smtClean="0"/>
              <a:t>may </a:t>
            </a:r>
            <a:r>
              <a:rPr lang="en-GB" sz="1400" dirty="0"/>
              <a:t>slightly evolve during the simulation</a:t>
            </a:r>
            <a:r>
              <a:rPr lang="en-GB" sz="1400" dirty="0" smtClean="0"/>
              <a:t>.</a:t>
            </a:r>
          </a:p>
          <a:p>
            <a:pPr algn="just"/>
            <a:r>
              <a:rPr lang="en-GB" sz="1400" dirty="0" smtClean="0"/>
              <a:t>The </a:t>
            </a:r>
            <a:r>
              <a:rPr lang="en-GB" sz="1400" dirty="0"/>
              <a:t>potential of the interconnect evolves from -1V to 1V by steps of 0.1V.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12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</a:t>
            </a:r>
            <a:r>
              <a:rPr lang="fr-FR" dirty="0" err="1" smtClean="0"/>
              <a:t>results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007C-6E2D-46F7-A815-773EC30DE916}" type="slidenum">
              <a:rPr lang="fr-FR" altLang="en-US" smtClean="0"/>
              <a:pPr/>
              <a:t>9</a:t>
            </a:fld>
            <a:endParaRPr lang="fr-FR" altLang="en-US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1" y="1187227"/>
            <a:ext cx="3481164" cy="32403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4519" y="406754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Potential</a:t>
            </a:r>
            <a:r>
              <a:rPr lang="fr-FR" dirty="0" smtClean="0">
                <a:solidFill>
                  <a:schemeClr val="bg1"/>
                </a:solidFill>
              </a:rPr>
              <a:t> for </a:t>
            </a:r>
            <a:r>
              <a:rPr lang="fr-FR" dirty="0" err="1" smtClean="0">
                <a:solidFill>
                  <a:schemeClr val="bg1"/>
                </a:solidFill>
              </a:rPr>
              <a:t>bias</a:t>
            </a:r>
            <a:r>
              <a:rPr lang="fr-FR" dirty="0" smtClean="0">
                <a:solidFill>
                  <a:schemeClr val="bg1"/>
                </a:solidFill>
              </a:rPr>
              <a:t> +1V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19" y="967149"/>
            <a:ext cx="3004971" cy="25734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19" y="3491483"/>
            <a:ext cx="3004971" cy="25734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95119" y="971203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e- </a:t>
            </a:r>
            <a:r>
              <a:rPr lang="fr-FR" dirty="0" err="1" smtClean="0">
                <a:solidFill>
                  <a:schemeClr val="bg1"/>
                </a:solidFill>
              </a:rPr>
              <a:t>current</a:t>
            </a:r>
            <a:r>
              <a:rPr lang="fr-FR" dirty="0" smtClean="0">
                <a:solidFill>
                  <a:schemeClr val="bg1"/>
                </a:solidFill>
              </a:rPr>
              <a:t> (A/m²) +1V </a:t>
            </a:r>
            <a:r>
              <a:rPr lang="fr-FR" dirty="0" err="1" smtClean="0">
                <a:solidFill>
                  <a:schemeClr val="bg1"/>
                </a:solidFill>
              </a:rPr>
              <a:t>bias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99204" y="5714439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ion </a:t>
            </a:r>
            <a:r>
              <a:rPr lang="fr-FR" dirty="0" err="1" smtClean="0">
                <a:solidFill>
                  <a:schemeClr val="bg1"/>
                </a:solidFill>
              </a:rPr>
              <a:t>current</a:t>
            </a:r>
            <a:r>
              <a:rPr lang="fr-FR" dirty="0" smtClean="0">
                <a:solidFill>
                  <a:schemeClr val="bg1"/>
                </a:solidFill>
              </a:rPr>
              <a:t> (A/m²) +1V </a:t>
            </a:r>
            <a:r>
              <a:rPr lang="fr-FR" dirty="0" err="1" smtClean="0">
                <a:solidFill>
                  <a:schemeClr val="bg1"/>
                </a:solidFill>
              </a:rPr>
              <a:t>bias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1302</Words>
  <Application>Microsoft Office PowerPoint</Application>
  <PresentationFormat>Personnalisé</PresentationFormat>
  <Paragraphs>229</Paragraphs>
  <Slides>22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Nouvelle présentation</vt:lpstr>
      <vt:lpstr>Présentation PowerPoint</vt:lpstr>
      <vt:lpstr> </vt:lpstr>
      <vt:lpstr>Motivation and context</vt:lpstr>
      <vt:lpstr>Motivation and context</vt:lpstr>
      <vt:lpstr>Previous work</vt:lpstr>
      <vt:lpstr>Previous work</vt:lpstr>
      <vt:lpstr>Modified OML law for plane 2D interconnects</vt:lpstr>
      <vt:lpstr>Simulations</vt:lpstr>
      <vt:lpstr>Simulation results</vt:lpstr>
      <vt:lpstr>Comparison model – Simulations                 I- Moderate Voltage</vt:lpstr>
      <vt:lpstr>Comparison model – Simulations  II- Higher Voltage</vt:lpstr>
      <vt:lpstr>Comparison Experiment– Simulations I – Experimental set-up</vt:lpstr>
      <vt:lpstr>Présentation PowerPoint</vt:lpstr>
      <vt:lpstr>Comparison Experiment– Simulations II – Simulation set-up</vt:lpstr>
      <vt:lpstr>Présentation PowerPoint</vt:lpstr>
      <vt:lpstr>Comparison Experiment– Simulations II – Simulation set-up</vt:lpstr>
      <vt:lpstr>Comparison Experiment– Simulations II – Simulation set-up</vt:lpstr>
      <vt:lpstr>Comparison Experiment– Simulations II – Simulation set-up</vt:lpstr>
      <vt:lpstr>Comparison Experiment– Simulations II – Simulation set-up</vt:lpstr>
      <vt:lpstr>Comparison Experiment– Simulations II – Simulation set-up</vt:lpstr>
      <vt:lpstr>Comparison Experiment– Simulations II – Simulation set-up</vt:lpstr>
      <vt:lpstr>Perspectives (long term)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la version d'évaluation de Office 20</dc:creator>
  <cp:lastModifiedBy>dri</cp:lastModifiedBy>
  <cp:revision>141</cp:revision>
  <dcterms:created xsi:type="dcterms:W3CDTF">2009-04-28T08:42:13Z</dcterms:created>
  <dcterms:modified xsi:type="dcterms:W3CDTF">2016-03-23T11:39:20Z</dcterms:modified>
</cp:coreProperties>
</file>