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3" r:id="rId3"/>
    <p:sldId id="325" r:id="rId4"/>
    <p:sldId id="329" r:id="rId5"/>
    <p:sldId id="326" r:id="rId6"/>
    <p:sldId id="333" r:id="rId7"/>
    <p:sldId id="334" r:id="rId8"/>
    <p:sldId id="327" r:id="rId9"/>
    <p:sldId id="335" r:id="rId10"/>
    <p:sldId id="336" r:id="rId11"/>
    <p:sldId id="330" r:id="rId12"/>
    <p:sldId id="331" r:id="rId13"/>
    <p:sldId id="337" r:id="rId14"/>
    <p:sldId id="338" r:id="rId15"/>
    <p:sldId id="339" r:id="rId16"/>
    <p:sldId id="340" r:id="rId17"/>
    <p:sldId id="332" r:id="rId18"/>
  </p:sldIdLst>
  <p:sldSz cx="8997950" cy="683895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99"/>
    <a:srgbClr val="333399"/>
    <a:srgbClr val="CCFFFF"/>
    <a:srgbClr val="B2B2B2"/>
    <a:srgbClr val="CCCCFF"/>
    <a:srgbClr val="99FF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9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572" y="-108"/>
      </p:cViewPr>
      <p:guideLst>
        <p:guide orient="horz" pos="2290"/>
        <p:guide pos="2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64" y="-11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17D390-4286-40F5-8039-3DE8FC32624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041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511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BDDA80-84FD-4D9F-B2D5-56E16027814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D1E3-817F-4E11-B7B9-AE740496EE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D1E3-817F-4E11-B7B9-AE740496EE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D1E3-817F-4E11-B7B9-AE740496EE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D1E3-817F-4E11-B7B9-AE740496EE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12" name="Picture 28" descr="PPT DEUXIEME 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899795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3550"/>
            <a:ext cx="7620000" cy="11430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fr-FR" altLang="en-US" noProof="0" smtClean="0"/>
              <a:t>Sélectionnez et modifiez le titre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30575"/>
            <a:ext cx="6248400" cy="812800"/>
          </a:xfrm>
        </p:spPr>
        <p:txBody>
          <a:bodyPr lIns="91410" rIns="91410"/>
          <a:lstStyle>
            <a:lvl1pPr marL="0" indent="0" algn="ctr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en-US" noProof="0" smtClean="0"/>
              <a:t>Sélectionnez pour modifier l’auteur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5979E8-2F38-442B-9A74-5FF52E21A5A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08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249487" cy="61436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6063" cy="61436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57B8A-9B52-422D-BEC6-C7F772FDC8B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5796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8100" y="652145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fld id="{DF47B5D1-8DD9-48C5-8D22-52260D6172F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8543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0" y="1336675"/>
            <a:ext cx="8997950" cy="4806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" y="652145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fld id="{3D8DD32D-310D-4374-A879-85BD1DAD2BE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7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EF6FB-AD6B-4AF2-8907-8A608D060C1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157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6DAD2-9D87-4C26-ADBF-9EDD819350A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241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56C71-64E4-467D-8C75-7CE1CD5CCC8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2774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7E2F3-26A3-43DC-96EB-F7AFB7296A8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590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8E46F-736A-4AB6-A721-7C7D693EB9A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56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AE245A-5A63-4A72-9873-A0ED43059CE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44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8B7BB-DFB2-477F-B1DF-8A929199DB9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02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731F9E-04AA-4D77-A65D-0B0F25AB500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862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 INTERIE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79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899795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" y="65214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D4F45C7D-1A0A-455C-8ED8-3B05E0790AF5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8191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12763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7335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21907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defTabSz="863600" rtl="0" fontAlgn="base">
        <a:spcBef>
          <a:spcPct val="20000"/>
        </a:spcBef>
        <a:spcAft>
          <a:spcPct val="0"/>
        </a:spcAft>
        <a:buClr>
          <a:srgbClr val="660066"/>
        </a:buClr>
        <a:buSzPct val="75000"/>
        <a:buFont typeface="Times" charset="0"/>
        <a:buChar char="•"/>
        <a:defRPr>
          <a:solidFill>
            <a:srgbClr val="000042"/>
          </a:solidFill>
          <a:latin typeface="+mn-lt"/>
          <a:ea typeface="+mn-ea"/>
          <a:cs typeface="+mn-cs"/>
        </a:defRPr>
      </a:lvl1pPr>
      <a:lvl2pPr marL="541338" indent="-180975" algn="l" defTabSz="863600" rtl="0" fontAlgn="base">
        <a:spcBef>
          <a:spcPct val="20000"/>
        </a:spcBef>
        <a:spcAft>
          <a:spcPct val="0"/>
        </a:spcAft>
        <a:buClr>
          <a:srgbClr val="CC99FF"/>
        </a:buClr>
        <a:buSzPct val="75000"/>
        <a:buFont typeface="Times" charset="0"/>
        <a:buChar char="•"/>
        <a:defRPr sz="1600">
          <a:solidFill>
            <a:srgbClr val="000042"/>
          </a:solidFill>
          <a:latin typeface="+mn-lt"/>
        </a:defRPr>
      </a:lvl2pPr>
      <a:lvl3pPr marL="895350" indent="-174625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3pPr>
      <a:lvl4pPr marL="1255713" indent="-180975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4pPr>
      <a:lvl5pPr marL="16192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5pPr>
      <a:lvl6pPr marL="20764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6pPr>
      <a:lvl7pPr marL="25336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7pPr>
      <a:lvl8pPr marL="29908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8pPr>
      <a:lvl9pPr marL="3448050" indent="-184150" algn="l" defTabSz="863600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00004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844300"/>
            <a:ext cx="7620000" cy="1575175"/>
          </a:xfrm>
        </p:spPr>
        <p:txBody>
          <a:bodyPr/>
          <a:lstStyle/>
          <a:p>
            <a:r>
              <a:rPr lang="fr-FR" altLang="en-US" sz="2400" dirty="0"/>
              <a:t/>
            </a:r>
            <a:br>
              <a:rPr lang="fr-FR" altLang="en-US" sz="2400" dirty="0"/>
            </a:br>
            <a:r>
              <a:rPr lang="fr-FR" altLang="en-US" sz="2400" dirty="0"/>
              <a:t/>
            </a:r>
            <a:br>
              <a:rPr lang="fr-FR" altLang="en-US" sz="2400" dirty="0"/>
            </a:br>
            <a:r>
              <a:rPr lang="fr-FR" altLang="en-US" sz="2400" dirty="0" smtClean="0"/>
              <a:t>SPINE Meeting 2016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fr-FR" altLang="en-US" sz="2400" dirty="0"/>
              <a:t/>
            </a:r>
            <a:br>
              <a:rPr lang="fr-FR" altLang="en-US" sz="2400" dirty="0"/>
            </a:br>
            <a:r>
              <a:rPr lang="en-US" altLang="en-US" sz="2400" dirty="0" smtClean="0"/>
              <a:t>Secondary electron emission model effect on the electrostatic </a:t>
            </a:r>
            <a:r>
              <a:rPr lang="en-US" altLang="en-US" sz="2400" dirty="0" err="1" smtClean="0"/>
              <a:t>equilbrium</a:t>
            </a:r>
            <a:r>
              <a:rPr lang="en-US" altLang="en-US" sz="2400" dirty="0" smtClean="0"/>
              <a:t> in GEO</a:t>
            </a:r>
            <a:endParaRPr lang="fr-FR" altLang="en-US" sz="2400" dirty="0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5083175" y="4181475"/>
            <a:ext cx="39163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pPr>
              <a:lnSpc>
                <a:spcPct val="90000"/>
              </a:lnSpc>
            </a:pPr>
            <a:endParaRPr lang="fr-FR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358775" y="4181475"/>
            <a:ext cx="43656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pPr>
              <a:lnSpc>
                <a:spcPct val="90000"/>
              </a:lnSpc>
            </a:pPr>
            <a:r>
              <a:rPr lang="fr-FR" altLang="en-US" sz="1600" b="1" u="sng" dirty="0">
                <a:solidFill>
                  <a:schemeClr val="bg1"/>
                </a:solidFill>
                <a:latin typeface="Arial" charset="0"/>
              </a:rPr>
              <a:t>Pierre </a:t>
            </a:r>
            <a:r>
              <a:rPr lang="fr-FR" altLang="en-US" sz="1600" b="1" u="sng" dirty="0" err="1" smtClean="0">
                <a:solidFill>
                  <a:schemeClr val="bg1"/>
                </a:solidFill>
                <a:latin typeface="Arial" charset="0"/>
              </a:rPr>
              <a:t>Sarrailh</a:t>
            </a:r>
            <a:endParaRPr lang="fr-FR" altLang="en-US" sz="1600" b="1" u="sng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altLang="en-US" sz="1600" dirty="0" smtClean="0">
                <a:solidFill>
                  <a:schemeClr val="bg1"/>
                </a:solidFill>
                <a:latin typeface="Arial" charset="0"/>
              </a:rPr>
              <a:t>Mohamed </a:t>
            </a:r>
            <a:r>
              <a:rPr lang="fr-FR" altLang="en-US" sz="1600" dirty="0" err="1" smtClean="0">
                <a:solidFill>
                  <a:schemeClr val="bg1"/>
                </a:solidFill>
                <a:latin typeface="Arial" charset="0"/>
              </a:rPr>
              <a:t>Belhaj</a:t>
            </a:r>
            <a:endParaRPr lang="fr-FR" altLang="en-US" sz="1600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altLang="en-US" sz="1600" dirty="0" smtClean="0">
                <a:solidFill>
                  <a:schemeClr val="bg1"/>
                </a:solidFill>
                <a:latin typeface="Arial" charset="0"/>
              </a:rPr>
              <a:t>Denis </a:t>
            </a:r>
            <a:r>
              <a:rPr lang="fr-FR" altLang="en-US" sz="1600" dirty="0" err="1" smtClean="0">
                <a:solidFill>
                  <a:schemeClr val="bg1"/>
                </a:solidFill>
                <a:latin typeface="Arial" charset="0"/>
              </a:rPr>
              <a:t>Payan</a:t>
            </a:r>
            <a:endParaRPr lang="fr-FR" altLang="en-US" sz="16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altLang="en-US" sz="1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 for isotropic flux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8E46F-736A-4AB6-A721-7C7D693EB9A6}" type="slidenum">
              <a:rPr lang="fr-FR" altLang="en-US" smtClean="0"/>
              <a:pPr/>
              <a:t>10</a:t>
            </a:fld>
            <a:endParaRPr lang="fr-F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55" y="2710719"/>
            <a:ext cx="4274285" cy="26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2" y="2699395"/>
            <a:ext cx="4290894" cy="26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05891" y="1743634"/>
            <a:ext cx="91852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CMX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90747" y="1743634"/>
            <a:ext cx="1003483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CFRP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Electrostatic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9235"/>
            <a:ext cx="8997950" cy="4659365"/>
          </a:xfrm>
        </p:spPr>
        <p:txBody>
          <a:bodyPr/>
          <a:lstStyle/>
          <a:p>
            <a:r>
              <a:rPr lang="fr-FR" dirty="0" smtClean="0"/>
              <a:t>Standard GEO </a:t>
            </a:r>
            <a:r>
              <a:rPr lang="fr-FR" dirty="0" err="1" smtClean="0"/>
              <a:t>telecom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ECSS </a:t>
            </a:r>
            <a:r>
              <a:rPr lang="fr-FR" dirty="0" err="1" smtClean="0"/>
              <a:t>worst</a:t>
            </a:r>
            <a:r>
              <a:rPr lang="fr-FR" dirty="0" smtClean="0"/>
              <a:t> case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609384"/>
            <a:ext cx="4275475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" y="2640713"/>
            <a:ext cx="4275475" cy="315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6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Reference simulation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079215"/>
            <a:ext cx="3913910" cy="3150350"/>
          </a:xfrm>
        </p:spPr>
        <p:txBody>
          <a:bodyPr/>
          <a:lstStyle/>
          <a:p>
            <a:r>
              <a:rPr lang="en-US" sz="1400" dirty="0" smtClean="0"/>
              <a:t>Absolute </a:t>
            </a:r>
            <a:r>
              <a:rPr lang="en-US" sz="1400" dirty="0"/>
              <a:t>potential is -5100 </a:t>
            </a:r>
            <a:r>
              <a:rPr lang="en-US" sz="1400" dirty="0" smtClean="0"/>
              <a:t>V</a:t>
            </a:r>
            <a:endParaRPr lang="en-US" sz="1400" dirty="0"/>
          </a:p>
          <a:p>
            <a:endParaRPr lang="en-US" sz="1000" dirty="0" smtClean="0"/>
          </a:p>
          <a:p>
            <a:r>
              <a:rPr lang="en-US" sz="1400" dirty="0" smtClean="0"/>
              <a:t>CMX </a:t>
            </a:r>
            <a:r>
              <a:rPr lang="en-US" sz="1400" dirty="0"/>
              <a:t>cover glasses charge positively with respect to the spacecraft ground due to strong electron emission under photon </a:t>
            </a:r>
            <a:r>
              <a:rPr lang="en-US" sz="1400" dirty="0" smtClean="0"/>
              <a:t>irradiation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inverted </a:t>
            </a:r>
            <a:r>
              <a:rPr lang="en-US" sz="1400" dirty="0"/>
              <a:t>voltage gradient (IVG) situation </a:t>
            </a:r>
            <a:r>
              <a:rPr lang="en-US" sz="1400" dirty="0" smtClean="0"/>
              <a:t>/ </a:t>
            </a:r>
            <a:r>
              <a:rPr lang="en-US" sz="1400" dirty="0"/>
              <a:t>negative grounded conductors and positive differential voltage of dielectrics. </a:t>
            </a:r>
            <a:endParaRPr lang="en-US" sz="1400" dirty="0" smtClean="0"/>
          </a:p>
          <a:p>
            <a:r>
              <a:rPr lang="en-US" sz="1400" dirty="0" smtClean="0"/>
              <a:t>Maximum </a:t>
            </a:r>
            <a:r>
              <a:rPr lang="en-US" sz="1400" dirty="0"/>
              <a:t>differential potential on solar cell cover glasses of </a:t>
            </a:r>
            <a:r>
              <a:rPr lang="en-US" sz="1400" b="1" dirty="0">
                <a:solidFill>
                  <a:srgbClr val="FF3300"/>
                </a:solidFill>
              </a:rPr>
              <a:t>+2100 V</a:t>
            </a:r>
            <a:r>
              <a:rPr lang="en-US" sz="1400" dirty="0"/>
              <a:t> </a:t>
            </a:r>
            <a:r>
              <a:rPr lang="en-US" sz="1400" dirty="0" smtClean="0"/>
              <a:t>(&gt; 500 V – </a:t>
            </a:r>
            <a:r>
              <a:rPr lang="en-US" sz="1400" dirty="0" err="1" smtClean="0"/>
              <a:t>ie</a:t>
            </a:r>
            <a:r>
              <a:rPr lang="en-US" sz="1400" dirty="0" smtClean="0"/>
              <a:t> ECSS)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12</a:t>
            </a:fld>
            <a:endParaRPr lang="fr-FR" altLang="fr-FR"/>
          </a:p>
        </p:txBody>
      </p:sp>
      <p:pic>
        <p:nvPicPr>
          <p:cNvPr id="7" name="Image 6" descr="1-ECSS-RIC-Pot2000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15" y="1034210"/>
            <a:ext cx="4410490" cy="3458850"/>
          </a:xfrm>
          <a:prstGeom prst="rect">
            <a:avLst/>
          </a:prstGeo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4493060"/>
            <a:ext cx="8997950" cy="234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endParaRPr lang="en-US" sz="1400" kern="0" dirty="0" smtClean="0"/>
          </a:p>
          <a:p>
            <a:r>
              <a:rPr lang="en-US" sz="1400" kern="0" dirty="0" smtClean="0"/>
              <a:t>OSR charge negatively because at shade </a:t>
            </a:r>
            <a:r>
              <a:rPr lang="en-US" sz="1400" kern="0" dirty="0" smtClean="0">
                <a:sym typeface="Wingdings" panose="05000000000000000000" pitchFamily="2" charset="2"/>
              </a:rPr>
              <a:t> </a:t>
            </a:r>
            <a:r>
              <a:rPr lang="en-US" sz="1400" kern="0" dirty="0" smtClean="0"/>
              <a:t>direct voltage gradient (DVG) / negative differential voltage of dielectrics</a:t>
            </a:r>
          </a:p>
          <a:p>
            <a:r>
              <a:rPr lang="en-US" sz="1400" kern="0" dirty="0" smtClean="0"/>
              <a:t>Secondary electron emission partly mitigates this situation</a:t>
            </a:r>
          </a:p>
          <a:p>
            <a:r>
              <a:rPr lang="en-US" sz="1400" kern="0" dirty="0" smtClean="0"/>
              <a:t>Important parameter </a:t>
            </a:r>
            <a:r>
              <a:rPr lang="en-US" sz="1400" kern="0" dirty="0" smtClean="0">
                <a:sym typeface="Wingdings" panose="05000000000000000000" pitchFamily="2" charset="2"/>
              </a:rPr>
              <a:t> </a:t>
            </a:r>
            <a:r>
              <a:rPr lang="en-US" sz="1400" kern="0" dirty="0" smtClean="0"/>
              <a:t>electric field within the thickness of the dielectrics 39 V/µm</a:t>
            </a:r>
          </a:p>
          <a:p>
            <a:endParaRPr lang="en-US" sz="1400" kern="0" dirty="0" smtClean="0"/>
          </a:p>
          <a:p>
            <a:r>
              <a:rPr lang="en-US" sz="1400" kern="0" dirty="0" smtClean="0"/>
              <a:t>Main ESD risk for the satellite thus comes from the solar panels.</a:t>
            </a:r>
            <a:endParaRPr lang="fr-FR" sz="1400" kern="0" dirty="0" smtClean="0"/>
          </a:p>
          <a:p>
            <a:endParaRPr 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33559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potential evolution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13</a:t>
            </a:fld>
            <a:endParaRPr lang="fr-FR" altLang="en-US"/>
          </a:p>
        </p:txBody>
      </p:sp>
      <p:pic>
        <p:nvPicPr>
          <p:cNvPr id="5" name="Image 4" descr="U:\ETUDES\ETUDES-CNES\2015.RetT.Charging\R2.RetTCNES.2015\24440.Env-Protocoles\LOT2-SimulationsSPIS\TelecomSC\01-ECSS-scpotVs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b="30477"/>
          <a:stretch/>
        </p:blipFill>
        <p:spPr bwMode="auto">
          <a:xfrm>
            <a:off x="404415" y="1437275"/>
            <a:ext cx="3824530" cy="279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26241"/>
          <a:stretch/>
        </p:blipFill>
        <p:spPr bwMode="auto">
          <a:xfrm>
            <a:off x="4318955" y="1437275"/>
            <a:ext cx="4426190" cy="2792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U:\ETUDES\ETUDES-CNES\2015.RetT.Charging\R2.RetTCNES.2015\24440.Env-Protocoles\LOT2-SimulationsSPIS\TelecomSC\01-ECSS-scpotVs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4"/>
          <a:stretch/>
        </p:blipFill>
        <p:spPr bwMode="auto">
          <a:xfrm>
            <a:off x="1978695" y="5039655"/>
            <a:ext cx="4860540" cy="1374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978695" y="4229565"/>
            <a:ext cx="7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 (s)</a:t>
            </a:r>
            <a:endParaRPr lang="en-US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69386" y="4229565"/>
            <a:ext cx="7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 (s)</a:t>
            </a:r>
            <a:endParaRPr lang="en-US" sz="1200" b="1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76999" y="269492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Potential (V)</a:t>
            </a:r>
            <a:endParaRPr lang="en-US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05891" y="989205"/>
            <a:ext cx="1415455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0747" y="989205"/>
            <a:ext cx="153651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Dekker 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potential evolution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14</a:t>
            </a:fld>
            <a:endParaRPr lang="fr-FR" altLang="en-US"/>
          </a:p>
        </p:txBody>
      </p:sp>
      <p:pic>
        <p:nvPicPr>
          <p:cNvPr id="5" name="Image 4" descr="U:\ETUDES\ETUDES-CNES\2015.RetT.Charging\R2.RetTCNES.2015\24440.Env-Protocoles\LOT2-SimulationsSPIS\TelecomSC\01-ECSS-scpotVs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b="30477"/>
          <a:stretch/>
        </p:blipFill>
        <p:spPr bwMode="auto">
          <a:xfrm>
            <a:off x="449420" y="1437275"/>
            <a:ext cx="3824530" cy="279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:\ETUDES\ETUDES-CNES\2015.RetT.Charging\R2.RetTCNES.2015\24440.Env-Protocoles\LOT2-SimulationsSPIS\TelecomSC\01-ECSS-scpotVs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4"/>
          <a:stretch/>
        </p:blipFill>
        <p:spPr bwMode="auto">
          <a:xfrm>
            <a:off x="1978695" y="4700116"/>
            <a:ext cx="4860540" cy="137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" b="26869"/>
          <a:stretch/>
        </p:blipFill>
        <p:spPr bwMode="auto">
          <a:xfrm>
            <a:off x="4498975" y="1437275"/>
            <a:ext cx="4005445" cy="2792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978695" y="4229565"/>
            <a:ext cx="7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 (s)</a:t>
            </a:r>
            <a:endParaRPr lang="en-US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69386" y="4229565"/>
            <a:ext cx="7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 (s)</a:t>
            </a:r>
            <a:endParaRPr lang="en-US" sz="1200" b="1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276999" y="269492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Potential (V)</a:t>
            </a:r>
            <a:endParaRPr lang="en-US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605891" y="989205"/>
            <a:ext cx="1415455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90747" y="989205"/>
            <a:ext cx="2192911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 fitted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electrons density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15</a:t>
            </a:fld>
            <a:endParaRPr lang="fr-FR" altLang="en-US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0" y="3495575"/>
            <a:ext cx="6479540" cy="330835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0" y="899195"/>
            <a:ext cx="6479540" cy="3308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13610" y="1529265"/>
            <a:ext cx="1415455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3080" y="4198955"/>
            <a:ext cx="153651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Dekker 60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123600" y="4094550"/>
            <a:ext cx="64807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potential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F6FB-AD6B-4AF2-8907-8A608D060C1B}" type="slidenum">
              <a:rPr lang="fr-FR" altLang="en-US" smtClean="0"/>
              <a:pPr/>
              <a:t>16</a:t>
            </a:fld>
            <a:endParaRPr lang="fr-FR" altLang="en-US"/>
          </a:p>
        </p:txBody>
      </p:sp>
      <p:pic>
        <p:nvPicPr>
          <p:cNvPr id="7" name="Image 6" descr="U:\ETUDES\ETUDES-CNES\2015.RetT.Charging\R2.RetTCNES.2015\24440.Env-Protocoles\LOT2-SimulationsSPIS\TelecomSC\01-ECSS-scpotVs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4"/>
          <a:stretch/>
        </p:blipFill>
        <p:spPr bwMode="auto">
          <a:xfrm>
            <a:off x="1978695" y="4700116"/>
            <a:ext cx="4860540" cy="137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08"/>
          <a:stretch/>
        </p:blipFill>
        <p:spPr bwMode="auto">
          <a:xfrm>
            <a:off x="196936" y="1439254"/>
            <a:ext cx="4392049" cy="292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08"/>
          <a:stretch/>
        </p:blipFill>
        <p:spPr bwMode="auto">
          <a:xfrm>
            <a:off x="4562421" y="1439255"/>
            <a:ext cx="4392049" cy="292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978695" y="4319575"/>
            <a:ext cx="7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 (s)</a:t>
            </a:r>
            <a:endParaRPr lang="en-US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69386" y="4319575"/>
            <a:ext cx="7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 (s)</a:t>
            </a:r>
            <a:endParaRPr lang="en-US" sz="1200" b="1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276999" y="269492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Potential (V)</a:t>
            </a:r>
            <a:endParaRPr lang="en-US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605891" y="989205"/>
            <a:ext cx="1415455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90747" y="989205"/>
            <a:ext cx="153651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Dekker 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779255"/>
              </p:ext>
            </p:extLst>
          </p:nvPr>
        </p:nvGraphicFramePr>
        <p:xfrm>
          <a:off x="1146865" y="3464480"/>
          <a:ext cx="6300700" cy="25713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20740"/>
                <a:gridCol w="1233773"/>
                <a:gridCol w="1746187"/>
              </a:tblGrid>
              <a:tr h="405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spacecraft ground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CMX max IVG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97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Reference case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-5.1</a:t>
                      </a:r>
                      <a:endParaRPr lang="fr-F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1,6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5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Dekker 90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-3.2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1,0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5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Dekker 60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-3,7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1,3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Reference with updated </a:t>
                      </a:r>
                      <a:r>
                        <a:rPr lang="en-US" sz="1600" dirty="0" err="1" smtClean="0">
                          <a:effectLst/>
                        </a:rPr>
                        <a:t>params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-5.1</a:t>
                      </a:r>
                      <a:endParaRPr lang="fr-F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1,8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-90009" y="1034210"/>
            <a:ext cx="8774449" cy="3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sz="1800" dirty="0" smtClean="0">
                <a:sym typeface="Wingdings" panose="05000000000000000000" pitchFamily="2" charset="2"/>
              </a:rPr>
              <a:t>Tacking a realistic angular dependency: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Smaller effect of angle of incidence than predict in model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Due to surface state effect no angular dependence at low energy</a:t>
            </a:r>
          </a:p>
          <a:p>
            <a:pPr lvl="1"/>
            <a:endParaRPr lang="en-US" sz="800" dirty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On the SC: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Smaller emission from CMX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Higher emission from CFRP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Smaller IVG than predicted in the standard model</a:t>
            </a: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42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F4A4-E05D-496C-B430-EFA83B502605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Overview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3490" y="1214229"/>
            <a:ext cx="8997950" cy="25652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600" dirty="0" smtClean="0"/>
              <a:t>CNES R&amp;T 2015 « </a:t>
            </a:r>
            <a:r>
              <a:rPr lang="fr-FR" altLang="fr-FR" sz="1600" dirty="0" err="1" smtClean="0"/>
              <a:t>Charging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electrostatic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risks</a:t>
            </a:r>
            <a:r>
              <a:rPr lang="fr-FR" altLang="fr-FR" sz="1600" dirty="0" smtClean="0"/>
              <a:t> »</a:t>
            </a:r>
          </a:p>
          <a:p>
            <a:pPr>
              <a:lnSpc>
                <a:spcPct val="90000"/>
              </a:lnSpc>
            </a:pPr>
            <a:r>
              <a:rPr lang="fr-FR" altLang="fr-FR" sz="1600" dirty="0" smtClean="0"/>
              <a:t>TO: Denis </a:t>
            </a:r>
            <a:r>
              <a:rPr lang="fr-FR" altLang="fr-FR" sz="1600" dirty="0" err="1" smtClean="0"/>
              <a:t>Payan</a:t>
            </a:r>
            <a:r>
              <a:rPr lang="fr-FR" altLang="fr-FR" sz="1600" dirty="0" smtClean="0"/>
              <a:t> (CNES)</a:t>
            </a:r>
          </a:p>
          <a:p>
            <a:pPr>
              <a:lnSpc>
                <a:spcPct val="90000"/>
              </a:lnSpc>
            </a:pPr>
            <a:endParaRPr lang="fr-FR" altLang="fr-FR" sz="1600" dirty="0"/>
          </a:p>
          <a:p>
            <a:pPr>
              <a:lnSpc>
                <a:spcPct val="90000"/>
              </a:lnSpc>
            </a:pPr>
            <a:r>
              <a:rPr lang="fr-FR" altLang="fr-FR" sz="1600" dirty="0" smtClean="0"/>
              <a:t>Scope</a:t>
            </a:r>
            <a:endParaRPr lang="fr-FR" altLang="fr-FR" sz="1600" dirty="0"/>
          </a:p>
          <a:p>
            <a:pPr lvl="1">
              <a:lnSpc>
                <a:spcPct val="90000"/>
              </a:lnSpc>
            </a:pPr>
            <a:r>
              <a:rPr lang="en-US" altLang="fr-FR" sz="1400" dirty="0" smtClean="0"/>
              <a:t>Surface charging (eclipse or not) greatly influenced by the secondary emission yield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 smtClean="0"/>
              <a:t>Actual SPIS (and NASCAP) models well fitted at normal incidence but angular model discrepancies </a:t>
            </a:r>
            <a:r>
              <a:rPr lang="en-US" altLang="fr-FR" sz="1400" dirty="0" err="1" smtClean="0"/>
              <a:t>wrt</a:t>
            </a:r>
            <a:r>
              <a:rPr lang="en-US" altLang="fr-FR" sz="1400" dirty="0" smtClean="0"/>
              <a:t> experiments (model efficient for very high energy &gt;&gt; 10 </a:t>
            </a:r>
            <a:r>
              <a:rPr lang="en-US" altLang="fr-FR" sz="1400" dirty="0" err="1" smtClean="0"/>
              <a:t>keV</a:t>
            </a:r>
            <a:r>
              <a:rPr lang="en-US" altLang="fr-FR" sz="14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 smtClean="0"/>
              <a:t>Measurement for incidence angle &gt; 70° very difficult on dielectrics </a:t>
            </a:r>
            <a:r>
              <a:rPr lang="en-US" altLang="fr-FR" sz="1400" dirty="0" smtClean="0">
                <a:sym typeface="Wingdings" panose="05000000000000000000" pitchFamily="2" charset="2"/>
              </a:rPr>
              <a:t> need to extrapolate using models</a:t>
            </a:r>
            <a:endParaRPr lang="en-US" altLang="fr-FR" sz="1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33490" y="3644500"/>
            <a:ext cx="8547900" cy="27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1600" kern="0" dirty="0" smtClean="0"/>
              <a:t>Objectives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Definition of an angular dependent </a:t>
            </a:r>
            <a:r>
              <a:rPr lang="en-US" altLang="fr-FR" sz="1400" dirty="0"/>
              <a:t>secondary electron emission </a:t>
            </a:r>
            <a:r>
              <a:rPr lang="en-US" altLang="fr-FR" sz="1400" dirty="0" smtClean="0"/>
              <a:t>yield (</a:t>
            </a:r>
            <a:r>
              <a:rPr lang="en-US" altLang="fr-FR" sz="1400" kern="0" dirty="0" smtClean="0"/>
              <a:t>SEEY) model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Effect of the angular dependence of SEEY on the charging simulation </a:t>
            </a:r>
          </a:p>
          <a:p>
            <a:pPr lvl="1">
              <a:lnSpc>
                <a:spcPct val="90000"/>
              </a:lnSpc>
            </a:pPr>
            <a:endParaRPr lang="fr-FR" altLang="fr-FR" sz="2000" kern="0" dirty="0" smtClean="0"/>
          </a:p>
          <a:p>
            <a:pPr>
              <a:lnSpc>
                <a:spcPct val="90000"/>
              </a:lnSpc>
            </a:pPr>
            <a:r>
              <a:rPr lang="fr-FR" altLang="fr-FR" sz="1600" kern="0" dirty="0" smtClean="0"/>
              <a:t>Method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/>
              <a:t>Measurement and modeling of incidence angle effect on </a:t>
            </a:r>
            <a:r>
              <a:rPr lang="en-US" altLang="fr-FR" sz="1400" dirty="0" smtClean="0"/>
              <a:t>SEEY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 smtClean="0"/>
              <a:t>Implantation of this new model in SPIS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 smtClean="0"/>
              <a:t>Assessment of the angular effect on a SPIS simulation</a:t>
            </a:r>
          </a:p>
          <a:p>
            <a:pPr lvl="1">
              <a:lnSpc>
                <a:spcPct val="90000"/>
              </a:lnSpc>
            </a:pPr>
            <a:endParaRPr lang="en-US" altLang="fr-FR" sz="1400" dirty="0"/>
          </a:p>
          <a:p>
            <a:pPr lvl="1">
              <a:lnSpc>
                <a:spcPct val="90000"/>
              </a:lnSpc>
            </a:pPr>
            <a:endParaRPr lang="fr-FR" alt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34364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52086" y="2341729"/>
            <a:ext cx="0" cy="31112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452087" y="5453009"/>
            <a:ext cx="6518924" cy="312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51564" y="1934310"/>
            <a:ext cx="780666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659363" y="2894034"/>
            <a:ext cx="5980142" cy="1835562"/>
          </a:xfrm>
          <a:custGeom>
            <a:avLst/>
            <a:gdLst>
              <a:gd name="connsiteX0" fmla="*/ 0 w 5427023"/>
              <a:gd name="connsiteY0" fmla="*/ 1840675 h 1840675"/>
              <a:gd name="connsiteX1" fmla="*/ 700644 w 5427023"/>
              <a:gd name="connsiteY1" fmla="*/ 736270 h 1840675"/>
              <a:gd name="connsiteX2" fmla="*/ 1674421 w 5427023"/>
              <a:gd name="connsiteY2" fmla="*/ 0 h 1840675"/>
              <a:gd name="connsiteX3" fmla="*/ 3087585 w 5427023"/>
              <a:gd name="connsiteY3" fmla="*/ 736270 h 1840675"/>
              <a:gd name="connsiteX4" fmla="*/ 5427023 w 5427023"/>
              <a:gd name="connsiteY4" fmla="*/ 1615044 h 184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023" h="1840675">
                <a:moveTo>
                  <a:pt x="0" y="1840675"/>
                </a:moveTo>
                <a:cubicBezTo>
                  <a:pt x="210787" y="1441862"/>
                  <a:pt x="421574" y="1043049"/>
                  <a:pt x="700644" y="736270"/>
                </a:cubicBezTo>
                <a:cubicBezTo>
                  <a:pt x="979714" y="429491"/>
                  <a:pt x="1276598" y="0"/>
                  <a:pt x="1674421" y="0"/>
                </a:cubicBezTo>
                <a:cubicBezTo>
                  <a:pt x="2072244" y="0"/>
                  <a:pt x="2462151" y="467096"/>
                  <a:pt x="3087585" y="736270"/>
                </a:cubicBezTo>
                <a:cubicBezTo>
                  <a:pt x="3713019" y="1005444"/>
                  <a:pt x="4570021" y="1310244"/>
                  <a:pt x="5427023" y="16150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13" name="Connecteur droit 12"/>
          <p:cNvCxnSpPr>
            <a:stCxn id="9" idx="2"/>
          </p:cNvCxnSpPr>
          <p:nvPr/>
        </p:nvCxnSpPr>
        <p:spPr>
          <a:xfrm>
            <a:off x="3504439" y="2894034"/>
            <a:ext cx="0" cy="2590246"/>
          </a:xfrm>
          <a:prstGeom prst="line">
            <a:avLst/>
          </a:prstGeom>
          <a:ln w="12700">
            <a:solidFill>
              <a:srgbClr val="FE1F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4928" y="1493236"/>
            <a:ext cx="7050459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Typical Electron emission yield (EEY*) curve shape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6292" y="2525882"/>
            <a:ext cx="1258168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EEY </a:t>
            </a:r>
            <a:r>
              <a:rPr lang="en-US" b="1" baseline="-25000" dirty="0">
                <a:solidFill>
                  <a:srgbClr val="FF0000"/>
                </a:solidFill>
              </a:rPr>
              <a:t>max</a:t>
            </a:r>
          </a:p>
        </p:txBody>
      </p:sp>
      <p:cxnSp>
        <p:nvCxnSpPr>
          <p:cNvPr id="20" name="Connecteur droit 19"/>
          <p:cNvCxnSpPr>
            <a:stCxn id="9" idx="2"/>
          </p:cNvCxnSpPr>
          <p:nvPr/>
        </p:nvCxnSpPr>
        <p:spPr>
          <a:xfrm flipH="1">
            <a:off x="1452088" y="2894034"/>
            <a:ext cx="2052351" cy="0"/>
          </a:xfrm>
          <a:prstGeom prst="line">
            <a:avLst/>
          </a:prstGeom>
          <a:ln w="12700">
            <a:solidFill>
              <a:srgbClr val="FE1F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72933" y="5535438"/>
            <a:ext cx="91852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baseline="-25000" dirty="0">
                <a:solidFill>
                  <a:srgbClr val="FF0000"/>
                </a:solidFill>
              </a:rPr>
              <a:t>0 max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639504" y="5636256"/>
            <a:ext cx="472889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1953139" y="4103443"/>
            <a:ext cx="1199537" cy="13495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48000">
                <a:schemeClr val="tx2">
                  <a:lumMod val="40000"/>
                  <a:lumOff val="60000"/>
                  <a:shade val="67500"/>
                  <a:satMod val="115000"/>
                  <a:alpha val="19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455684" y="3491283"/>
            <a:ext cx="0" cy="78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2350171" y="3272898"/>
            <a:ext cx="141716" cy="1436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69275" y="4103442"/>
            <a:ext cx="1199537" cy="13495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48000">
                <a:schemeClr val="tx2">
                  <a:lumMod val="40000"/>
                  <a:lumOff val="60000"/>
                  <a:shade val="67500"/>
                  <a:satMod val="115000"/>
                  <a:alpha val="19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99564" y="4180362"/>
            <a:ext cx="1199537" cy="127264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48000">
                <a:schemeClr val="tx2">
                  <a:lumMod val="40000"/>
                  <a:lumOff val="60000"/>
                  <a:shade val="67500"/>
                  <a:satMod val="115000"/>
                  <a:alpha val="19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953139" y="4424787"/>
            <a:ext cx="1164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688864" y="4424787"/>
            <a:ext cx="1164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199564" y="4496595"/>
            <a:ext cx="1164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79340" y="3494244"/>
            <a:ext cx="0" cy="1235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4073828" y="3275859"/>
            <a:ext cx="141716" cy="1436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801082" y="3643260"/>
            <a:ext cx="36203" cy="16432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6695569" y="3424875"/>
            <a:ext cx="141716" cy="1436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49" name="Ellipse 48"/>
          <p:cNvSpPr/>
          <p:nvPr/>
        </p:nvSpPr>
        <p:spPr>
          <a:xfrm>
            <a:off x="2351956" y="4159165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50" name="Ellipse 49"/>
          <p:cNvSpPr/>
          <p:nvPr/>
        </p:nvSpPr>
        <p:spPr>
          <a:xfrm>
            <a:off x="2515024" y="4260185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51" name="Ellipse 50"/>
          <p:cNvSpPr/>
          <p:nvPr/>
        </p:nvSpPr>
        <p:spPr>
          <a:xfrm>
            <a:off x="2585882" y="4103443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52" name="Ellipse 51"/>
          <p:cNvSpPr/>
          <p:nvPr/>
        </p:nvSpPr>
        <p:spPr>
          <a:xfrm>
            <a:off x="2567621" y="3620361"/>
            <a:ext cx="141716" cy="1436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V="1">
            <a:off x="2444097" y="3722897"/>
            <a:ext cx="141716" cy="414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2788444" y="3486669"/>
            <a:ext cx="141716" cy="1436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55" name="Connecteur droit avec flèche 54"/>
          <p:cNvCxnSpPr>
            <a:endCxn id="54" idx="4"/>
          </p:cNvCxnSpPr>
          <p:nvPr/>
        </p:nvCxnSpPr>
        <p:spPr>
          <a:xfrm flipV="1">
            <a:off x="2594063" y="3630285"/>
            <a:ext cx="265240" cy="65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2940102" y="3634899"/>
            <a:ext cx="141716" cy="1436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58" name="Connecteur droit avec flèche 57"/>
          <p:cNvCxnSpPr>
            <a:stCxn id="51" idx="6"/>
          </p:cNvCxnSpPr>
          <p:nvPr/>
        </p:nvCxnSpPr>
        <p:spPr>
          <a:xfrm flipV="1">
            <a:off x="2727598" y="3737436"/>
            <a:ext cx="230695" cy="437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085415" y="3495897"/>
            <a:ext cx="0" cy="78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3981687" y="4163779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62" name="Ellipse 61"/>
          <p:cNvSpPr/>
          <p:nvPr/>
        </p:nvSpPr>
        <p:spPr>
          <a:xfrm>
            <a:off x="4285555" y="4657788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63" name="Ellipse 62"/>
          <p:cNvSpPr/>
          <p:nvPr/>
        </p:nvSpPr>
        <p:spPr>
          <a:xfrm>
            <a:off x="4215613" y="4108057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64" name="Ellipse 63"/>
          <p:cNvSpPr/>
          <p:nvPr/>
        </p:nvSpPr>
        <p:spPr>
          <a:xfrm>
            <a:off x="4197352" y="3624976"/>
            <a:ext cx="141716" cy="1436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4073828" y="3727511"/>
            <a:ext cx="141716" cy="414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4418175" y="3491283"/>
            <a:ext cx="141716" cy="1436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67" name="Connecteur droit avec flèche 66"/>
          <p:cNvCxnSpPr>
            <a:endCxn id="66" idx="4"/>
          </p:cNvCxnSpPr>
          <p:nvPr/>
        </p:nvCxnSpPr>
        <p:spPr>
          <a:xfrm flipV="1">
            <a:off x="4223794" y="3634899"/>
            <a:ext cx="265240" cy="65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6707156" y="3647874"/>
            <a:ext cx="0" cy="78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6603428" y="4315755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72" name="Ellipse 71"/>
          <p:cNvSpPr/>
          <p:nvPr/>
        </p:nvSpPr>
        <p:spPr>
          <a:xfrm>
            <a:off x="6961989" y="4927443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73" name="Ellipse 72"/>
          <p:cNvSpPr/>
          <p:nvPr/>
        </p:nvSpPr>
        <p:spPr>
          <a:xfrm>
            <a:off x="6567434" y="4816685"/>
            <a:ext cx="141716" cy="143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74" name="Ellipse 73"/>
          <p:cNvSpPr/>
          <p:nvPr/>
        </p:nvSpPr>
        <p:spPr>
          <a:xfrm>
            <a:off x="6819093" y="3776952"/>
            <a:ext cx="141716" cy="1436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6695569" y="3879488"/>
            <a:ext cx="141716" cy="414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-48114" y="4174176"/>
            <a:ext cx="1439500" cy="276040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sz="1200" b="1" dirty="0"/>
              <a:t>Mean escape depth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204894" y="4103442"/>
            <a:ext cx="74824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1239513" y="4424787"/>
            <a:ext cx="74824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632701" y="5932754"/>
            <a:ext cx="1524459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/>
              <a:t>Called also SEY</a:t>
            </a:r>
          </a:p>
        </p:txBody>
      </p:sp>
      <p:sp>
        <p:nvSpPr>
          <p:cNvPr id="59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en-US" dirty="0" smtClean="0"/>
              <a:t>TSEEY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0076" y="1417453"/>
            <a:ext cx="3172346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Incidence angle effect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96" y="2494573"/>
            <a:ext cx="3330320" cy="28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8" y="2422764"/>
            <a:ext cx="3462097" cy="28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2970" y="4074348"/>
            <a:ext cx="1062868" cy="14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cxnSp>
        <p:nvCxnSpPr>
          <p:cNvPr id="6" name="Connecteur droit 5"/>
          <p:cNvCxnSpPr>
            <a:stCxn id="4" idx="0"/>
          </p:cNvCxnSpPr>
          <p:nvPr/>
        </p:nvCxnSpPr>
        <p:spPr>
          <a:xfrm flipV="1">
            <a:off x="4534404" y="2925420"/>
            <a:ext cx="0" cy="11489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4" idx="0"/>
          </p:cNvCxnSpPr>
          <p:nvPr/>
        </p:nvCxnSpPr>
        <p:spPr>
          <a:xfrm flipH="1">
            <a:off x="4534404" y="2925420"/>
            <a:ext cx="531435" cy="11489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632701" y="2116339"/>
            <a:ext cx="2096026" cy="276040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sz="1200" b="1" dirty="0"/>
              <a:t>Backscattered electrons yield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545840" y="3281091"/>
            <a:ext cx="318677" cy="117351"/>
          </a:xfrm>
          <a:custGeom>
            <a:avLst/>
            <a:gdLst>
              <a:gd name="connsiteX0" fmla="*/ 0 w 323850"/>
              <a:gd name="connsiteY0" fmla="*/ 41478 h 117678"/>
              <a:gd name="connsiteX1" fmla="*/ 171450 w 323850"/>
              <a:gd name="connsiteY1" fmla="*/ 3378 h 117678"/>
              <a:gd name="connsiteX2" fmla="*/ 323850 w 323850"/>
              <a:gd name="connsiteY2" fmla="*/ 117678 h 1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117678">
                <a:moveTo>
                  <a:pt x="0" y="41478"/>
                </a:moveTo>
                <a:cubicBezTo>
                  <a:pt x="58737" y="16078"/>
                  <a:pt x="117475" y="-9322"/>
                  <a:pt x="171450" y="3378"/>
                </a:cubicBezTo>
                <a:cubicBezTo>
                  <a:pt x="225425" y="16078"/>
                  <a:pt x="274637" y="66878"/>
                  <a:pt x="323850" y="1176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3081817" y="3715308"/>
            <a:ext cx="637721" cy="114892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15" name="Forme libre 14"/>
          <p:cNvSpPr/>
          <p:nvPr/>
        </p:nvSpPr>
        <p:spPr>
          <a:xfrm>
            <a:off x="3646044" y="3360449"/>
            <a:ext cx="1068507" cy="522420"/>
          </a:xfrm>
          <a:custGeom>
            <a:avLst/>
            <a:gdLst>
              <a:gd name="connsiteX0" fmla="*/ 1085850 w 1085850"/>
              <a:gd name="connsiteY0" fmla="*/ 0 h 523875"/>
              <a:gd name="connsiteX1" fmla="*/ 352425 w 1085850"/>
              <a:gd name="connsiteY1" fmla="*/ 114300 h 523875"/>
              <a:gd name="connsiteX2" fmla="*/ 0 w 1085850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523875">
                <a:moveTo>
                  <a:pt x="1085850" y="0"/>
                </a:moveTo>
                <a:cubicBezTo>
                  <a:pt x="809625" y="13494"/>
                  <a:pt x="533400" y="26988"/>
                  <a:pt x="352425" y="114300"/>
                </a:cubicBezTo>
                <a:cubicBezTo>
                  <a:pt x="171450" y="201612"/>
                  <a:pt x="85725" y="362743"/>
                  <a:pt x="0" y="523875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245" rIns="90489" bIns="45245" rtlCol="0" anchor="ctr"/>
          <a:lstStyle/>
          <a:p>
            <a:pPr algn="ctr"/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134077" y="2218343"/>
            <a:ext cx="1832684" cy="276040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sz="1200" b="1" dirty="0"/>
              <a:t>secondary electrons yield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38291" y="5498852"/>
            <a:ext cx="3355444" cy="260883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sz="1100" b="1" dirty="0"/>
              <a:t>T. </a:t>
            </a:r>
            <a:r>
              <a:rPr lang="en-US" sz="1100" b="1" dirty="0" err="1"/>
              <a:t>Ginest</a:t>
            </a:r>
            <a:r>
              <a:rPr lang="en-US" sz="1100" b="1" dirty="0"/>
              <a:t> et al, Meas. Sci. Technol. 25 (2014) 085601 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TSEY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" y="2003144"/>
            <a:ext cx="4889755" cy="331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924122" y="1839700"/>
            <a:ext cx="3967846" cy="36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9" tIns="45245" rIns="90489" bIns="45245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Pressure 10</a:t>
            </a:r>
            <a:r>
              <a:rPr lang="fr-FR" altLang="en-US" sz="1200" baseline="30000" dirty="0">
                <a:latin typeface="+mj-lt"/>
                <a:cs typeface="Tahoma" pitchFamily="34" charset="0"/>
              </a:rPr>
              <a:t>-10</a:t>
            </a:r>
            <a:r>
              <a:rPr lang="fr-FR" altLang="en-US" sz="1200" dirty="0">
                <a:latin typeface="+mj-lt"/>
                <a:cs typeface="Tahoma" pitchFamily="34" charset="0"/>
              </a:rPr>
              <a:t> mbar in the analyse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chamber</a:t>
            </a:r>
            <a:r>
              <a:rPr lang="fr-FR" altLang="en-US" sz="1200" dirty="0">
                <a:latin typeface="+mj-lt"/>
                <a:cs typeface="Tahoma" pitchFamily="34" charset="0"/>
              </a:rPr>
              <a:t> and 10</a:t>
            </a:r>
            <a:r>
              <a:rPr lang="fr-FR" altLang="en-US" sz="1200" baseline="30000" dirty="0">
                <a:latin typeface="+mj-lt"/>
                <a:cs typeface="Tahoma" pitchFamily="34" charset="0"/>
              </a:rPr>
              <a:t>-7</a:t>
            </a:r>
            <a:r>
              <a:rPr lang="fr-FR" altLang="en-US" sz="1200" dirty="0">
                <a:latin typeface="+mj-lt"/>
                <a:cs typeface="Tahoma" pitchFamily="34" charset="0"/>
              </a:rPr>
              <a:t> mbar in the introduction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chamber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 3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electrons</a:t>
            </a:r>
            <a:r>
              <a:rPr lang="fr-FR" altLang="en-US" sz="1200" dirty="0">
                <a:latin typeface="+mj-lt"/>
                <a:cs typeface="Tahoma" pitchFamily="34" charset="0"/>
              </a:rPr>
              <a:t> gun 1eV-2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keV</a:t>
            </a:r>
            <a:r>
              <a:rPr lang="fr-FR" altLang="en-US" sz="1200" dirty="0">
                <a:latin typeface="+mj-lt"/>
                <a:cs typeface="Tahoma" pitchFamily="34" charset="0"/>
              </a:rPr>
              <a:t>, 50 eV – 5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keV</a:t>
            </a:r>
            <a:r>
              <a:rPr lang="fr-FR" altLang="en-US" sz="1200" dirty="0">
                <a:latin typeface="+mj-lt"/>
                <a:cs typeface="Tahoma" pitchFamily="34" charset="0"/>
              </a:rPr>
              <a:t> and 1keV-22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keV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Ion source (25 eV -5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KeV</a:t>
            </a:r>
            <a:r>
              <a:rPr lang="fr-FR" altLang="en-US" sz="1200" dirty="0">
                <a:latin typeface="+mj-lt"/>
                <a:cs typeface="Tahoma" pitchFamily="34" charset="0"/>
              </a:rPr>
              <a:t>)</a:t>
            </a: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 err="1">
                <a:latin typeface="+mj-lt"/>
                <a:cs typeface="Tahoma" pitchFamily="34" charset="0"/>
              </a:rPr>
              <a:t>Hemispherical</a:t>
            </a:r>
            <a:r>
              <a:rPr lang="fr-FR" altLang="en-US" sz="1200" dirty="0">
                <a:latin typeface="+mj-lt"/>
                <a:cs typeface="Tahoma" pitchFamily="34" charset="0"/>
              </a:rPr>
              <a:t>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electron</a:t>
            </a:r>
            <a:r>
              <a:rPr lang="fr-FR" altLang="en-US" sz="1200" dirty="0">
                <a:latin typeface="+mj-lt"/>
                <a:cs typeface="Tahoma" pitchFamily="34" charset="0"/>
              </a:rPr>
              <a:t>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energy</a:t>
            </a:r>
            <a:r>
              <a:rPr lang="fr-FR" altLang="en-US" sz="1200" dirty="0">
                <a:latin typeface="+mj-lt"/>
                <a:cs typeface="Tahoma" pitchFamily="34" charset="0"/>
              </a:rPr>
              <a:t> analyser</a:t>
            </a: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Kr VUV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lamp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Gaz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analayser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 err="1">
                <a:latin typeface="+mj-lt"/>
                <a:cs typeface="Tahoma" pitchFamily="34" charset="0"/>
              </a:rPr>
              <a:t>Facraday</a:t>
            </a:r>
            <a:r>
              <a:rPr lang="fr-FR" altLang="en-US" sz="1200" dirty="0">
                <a:latin typeface="+mj-lt"/>
                <a:cs typeface="Tahoma" pitchFamily="34" charset="0"/>
              </a:rPr>
              <a:t>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cups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Electron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colector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 err="1">
                <a:latin typeface="+mj-lt"/>
                <a:cs typeface="Tahoma" pitchFamily="34" charset="0"/>
              </a:rPr>
              <a:t>Manipulator</a:t>
            </a:r>
            <a:r>
              <a:rPr lang="fr-FR" altLang="en-US" sz="1200" dirty="0">
                <a:latin typeface="+mj-lt"/>
                <a:cs typeface="Tahoma" pitchFamily="34" charset="0"/>
              </a:rPr>
              <a:t> X,Y,Z,</a:t>
            </a:r>
            <a:r>
              <a:rPr lang="fr-FR" altLang="en-US" sz="1200" dirty="0">
                <a:latin typeface="+mj-lt"/>
                <a:cs typeface="Tahoma" pitchFamily="34" charset="0"/>
                <a:sym typeface="Symbol" pitchFamily="18" charset="2"/>
              </a:rPr>
              <a:t></a:t>
            </a:r>
            <a:endParaRPr lang="fr-FR" altLang="en-US" sz="1200" dirty="0">
              <a:latin typeface="+mj-lt"/>
              <a:cs typeface="Tahoma" pitchFamily="34" charset="0"/>
            </a:endParaRP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 err="1">
                <a:latin typeface="+mj-lt"/>
                <a:cs typeface="Tahoma" pitchFamily="34" charset="0"/>
              </a:rPr>
              <a:t>Working</a:t>
            </a:r>
            <a:r>
              <a:rPr lang="fr-FR" altLang="en-US" sz="1200" dirty="0">
                <a:latin typeface="+mj-lt"/>
                <a:cs typeface="Tahoma" pitchFamily="34" charset="0"/>
              </a:rPr>
              <a:t> </a:t>
            </a:r>
            <a:r>
              <a:rPr lang="fr-FR" altLang="en-US" sz="1200" dirty="0" err="1">
                <a:latin typeface="+mj-lt"/>
                <a:cs typeface="Tahoma" pitchFamily="34" charset="0"/>
              </a:rPr>
              <a:t>Temperature</a:t>
            </a:r>
            <a:r>
              <a:rPr lang="fr-FR" altLang="en-US" sz="1200" dirty="0">
                <a:latin typeface="+mj-lt"/>
                <a:cs typeface="Tahoma" pitchFamily="34" charset="0"/>
              </a:rPr>
              <a:t> RT to 500°C</a:t>
            </a:r>
          </a:p>
          <a:p>
            <a:pPr eaLnBrk="1" hangingPunct="1">
              <a:spcAft>
                <a:spcPts val="594"/>
              </a:spcAft>
              <a:buFontTx/>
              <a:buChar char="-"/>
            </a:pPr>
            <a:r>
              <a:rPr lang="fr-FR" altLang="en-US" sz="1200" dirty="0">
                <a:latin typeface="+mj-lt"/>
                <a:cs typeface="Tahoma" pitchFamily="34" charset="0"/>
              </a:rPr>
              <a:t>Incidence angle 0 to 90</a:t>
            </a:r>
            <a:r>
              <a:rPr lang="fr-FR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°</a:t>
            </a:r>
          </a:p>
          <a:p>
            <a:pPr eaLnBrk="1" hangingPunct="1"/>
            <a:r>
              <a:rPr lang="fr-FR" altLang="en-US" sz="16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0669" y="2173024"/>
            <a:ext cx="1311259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DEESSE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60665" y="2112436"/>
            <a:ext cx="1256757" cy="276040"/>
          </a:xfrm>
          <a:prstGeom prst="rect">
            <a:avLst/>
          </a:prstGeom>
          <a:solidFill>
            <a:schemeClr val="bg1"/>
          </a:solidFill>
        </p:spPr>
        <p:txBody>
          <a:bodyPr wrap="none" lIns="90489" tIns="45245" rIns="90489" bIns="45245" rtlCol="0">
            <a:spAutoFit/>
          </a:bodyPr>
          <a:lstStyle/>
          <a:p>
            <a:r>
              <a:rPr lang="fr-FR" sz="1200" b="1" dirty="0" err="1"/>
              <a:t>Energy</a:t>
            </a:r>
            <a:r>
              <a:rPr lang="fr-FR" sz="1200" b="1" dirty="0"/>
              <a:t> analyser</a:t>
            </a:r>
            <a:endParaRPr lang="en-GB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0037" y="1997404"/>
            <a:ext cx="1000277" cy="276040"/>
          </a:xfrm>
          <a:prstGeom prst="rect">
            <a:avLst/>
          </a:prstGeom>
          <a:solidFill>
            <a:schemeClr val="bg1"/>
          </a:solidFill>
        </p:spPr>
        <p:txBody>
          <a:bodyPr wrap="none" lIns="90489" tIns="45245" rIns="90489" bIns="45245" rtlCol="0">
            <a:spAutoFit/>
          </a:bodyPr>
          <a:lstStyle/>
          <a:p>
            <a:r>
              <a:rPr lang="fr-FR" sz="1200" b="1" dirty="0"/>
              <a:t>gaz analyser</a:t>
            </a:r>
            <a:endParaRPr lang="en-GB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02218" y="2845011"/>
            <a:ext cx="689294" cy="276040"/>
          </a:xfrm>
          <a:prstGeom prst="rect">
            <a:avLst/>
          </a:prstGeom>
          <a:solidFill>
            <a:schemeClr val="bg1"/>
          </a:solidFill>
        </p:spPr>
        <p:txBody>
          <a:bodyPr wrap="none" lIns="90489" tIns="45245" rIns="90489" bIns="45245" rtlCol="0">
            <a:spAutoFit/>
          </a:bodyPr>
          <a:lstStyle/>
          <a:p>
            <a:r>
              <a:rPr lang="fr-FR" sz="1200" b="1" dirty="0"/>
              <a:t>Ion gun</a:t>
            </a:r>
            <a:endParaRPr lang="en-GB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88168" y="3520094"/>
            <a:ext cx="997520" cy="276040"/>
          </a:xfrm>
          <a:prstGeom prst="rect">
            <a:avLst/>
          </a:prstGeom>
          <a:solidFill>
            <a:schemeClr val="bg1"/>
          </a:solidFill>
        </p:spPr>
        <p:txBody>
          <a:bodyPr wrap="none" lIns="90489" tIns="45245" rIns="90489" bIns="45245" rtlCol="0">
            <a:spAutoFit/>
          </a:bodyPr>
          <a:lstStyle/>
          <a:p>
            <a:r>
              <a:rPr lang="fr-FR" sz="1200" b="1" dirty="0" err="1"/>
              <a:t>electron</a:t>
            </a:r>
            <a:r>
              <a:rPr lang="fr-FR" sz="1200" b="1" dirty="0"/>
              <a:t> gun</a:t>
            </a:r>
            <a:endParaRPr lang="en-GB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5037047"/>
            <a:ext cx="702118" cy="276040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fr-FR" sz="1200" b="1" dirty="0"/>
              <a:t>@</a:t>
            </a:r>
            <a:r>
              <a:rPr lang="fr-FR" sz="1200" b="1" dirty="0" err="1"/>
              <a:t>onera</a:t>
            </a:r>
            <a:endParaRPr lang="en-GB" sz="1200" b="1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discrepancies (on silver)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8E46F-736A-4AB6-A721-7C7D693EB9A6}" type="slidenum">
              <a:rPr lang="fr-FR" altLang="en-US" smtClean="0"/>
              <a:pPr/>
              <a:t>6</a:t>
            </a:fld>
            <a:endParaRPr lang="fr-FR" altLang="en-US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893789"/>
            <a:ext cx="3722284" cy="27003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65" y="1893789"/>
            <a:ext cx="4892180" cy="2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20259" y="1214230"/>
            <a:ext cx="2108785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45075" y="1214230"/>
            <a:ext cx="394018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SPIS (and NASCAP) models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33490" y="4859635"/>
            <a:ext cx="8547900" cy="15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 kern="0" dirty="0" smtClean="0"/>
              <a:t>Discrepancies</a:t>
            </a:r>
            <a:r>
              <a:rPr lang="fr-FR" altLang="fr-FR" sz="1600" kern="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Globally on the values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But also on the </a:t>
            </a:r>
            <a:r>
              <a:rPr lang="en-US" altLang="fr-FR" sz="1400" kern="0" dirty="0" err="1" smtClean="0"/>
              <a:t>behaviour</a:t>
            </a:r>
            <a:r>
              <a:rPr lang="en-US" altLang="fr-FR" sz="1400" kern="0" dirty="0" smtClean="0"/>
              <a:t> and the waveform</a:t>
            </a:r>
          </a:p>
          <a:p>
            <a:pPr lvl="1">
              <a:lnSpc>
                <a:spcPct val="90000"/>
              </a:lnSpc>
            </a:pPr>
            <a:endParaRPr lang="en-US" altLang="fr-FR" sz="1400" dirty="0"/>
          </a:p>
          <a:p>
            <a:pPr lvl="1">
              <a:lnSpc>
                <a:spcPct val="90000"/>
              </a:lnSpc>
            </a:pPr>
            <a:endParaRPr lang="fr-FR" alt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1443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discrepancies (on silver)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8E46F-736A-4AB6-A721-7C7D693EB9A6}" type="slidenum">
              <a:rPr lang="fr-FR" altLang="en-US" smtClean="0"/>
              <a:pPr/>
              <a:t>7</a:t>
            </a:fld>
            <a:endParaRPr lang="fr-FR" altLang="en-US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893789"/>
            <a:ext cx="3722284" cy="27003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120259" y="1214230"/>
            <a:ext cx="2108785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45075" y="1079215"/>
            <a:ext cx="4020334" cy="830037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SPIS (and NASCAP) models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Fitted at normal incidence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33490" y="4859635"/>
            <a:ext cx="8547900" cy="15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charset="0"/>
              <a:buChar char="•"/>
              <a:defRPr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charset="0"/>
              <a:buChar char="•"/>
              <a:defRPr sz="16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 kern="0" dirty="0" smtClean="0"/>
              <a:t>Discrepancies</a:t>
            </a:r>
            <a:r>
              <a:rPr lang="fr-FR" altLang="fr-FR" sz="1600" kern="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Globally on the values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But also on the behavior and the waveform</a:t>
            </a:r>
          </a:p>
          <a:p>
            <a:pPr lvl="1">
              <a:lnSpc>
                <a:spcPct val="90000"/>
              </a:lnSpc>
            </a:pPr>
            <a:r>
              <a:rPr lang="en-US" altLang="fr-FR" sz="1400" kern="0" dirty="0" smtClean="0"/>
              <a:t>Angle effect every time overestimated</a:t>
            </a:r>
          </a:p>
          <a:p>
            <a:pPr lvl="1">
              <a:lnSpc>
                <a:spcPct val="90000"/>
              </a:lnSpc>
            </a:pPr>
            <a:endParaRPr lang="en-US" altLang="fr-FR" sz="1400" dirty="0"/>
          </a:p>
          <a:p>
            <a:pPr lvl="1">
              <a:lnSpc>
                <a:spcPct val="90000"/>
              </a:lnSpc>
            </a:pPr>
            <a:endParaRPr lang="fr-FR" altLang="fr-FR" sz="14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78" y="1898368"/>
            <a:ext cx="4261882" cy="278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8978" y="5236424"/>
            <a:ext cx="1106075" cy="260651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50eV, 60°	</a:t>
            </a: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1589277" y="4016176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1532677" y="3093172"/>
            <a:ext cx="1216618" cy="306817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Electron gun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978" y="1408852"/>
            <a:ext cx="7755465" cy="583151"/>
          </a:xfrm>
          <a:prstGeom prst="rect">
            <a:avLst/>
          </a:prstGeom>
        </p:spPr>
        <p:txBody>
          <a:bodyPr wrap="square" lIns="90489" tIns="45245" rIns="90489" bIns="45245">
            <a:spAutoFit/>
          </a:bodyPr>
          <a:lstStyle/>
          <a:p>
            <a:pPr marL="282778" indent="-282778">
              <a:buFont typeface="Arial" panose="020B0604020202020204" pitchFamily="34" charset="0"/>
              <a:buChar char="•"/>
            </a:pPr>
            <a:r>
              <a:rPr lang="en-US" sz="1600" dirty="0"/>
              <a:t>Electron emission yield for dielectric samples </a:t>
            </a:r>
            <a:r>
              <a:rPr lang="en-US" sz="1600" b="1" dirty="0">
                <a:solidFill>
                  <a:srgbClr val="FF0000"/>
                </a:solidFill>
              </a:rPr>
              <a:t>(many possible artefacts due to the charging effect)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 rot="1504062">
            <a:off x="461743" y="3381765"/>
            <a:ext cx="2821232" cy="59840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9" tIns="45245" rIns="90489" bIns="45245" anchor="ctr"/>
          <a:lstStyle/>
          <a:p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28296" y="3346105"/>
            <a:ext cx="387930" cy="52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9" tIns="45245" rIns="90489" bIns="45245">
            <a:spAutoFit/>
          </a:bodyPr>
          <a:lstStyle/>
          <a:p>
            <a:r>
              <a:rPr lang="en-US" altLang="en-US" sz="2800" b="1" dirty="0"/>
              <a:t>+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 rot="1579028">
            <a:off x="5242867" y="3244154"/>
            <a:ext cx="2821232" cy="59840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9" tIns="45245" rIns="90489" bIns="45245" anchor="ctr"/>
          <a:lstStyle/>
          <a:p>
            <a:endParaRPr lang="en-US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395865" y="3165619"/>
            <a:ext cx="302971" cy="52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9" tIns="45245" rIns="90489" bIns="45245">
            <a:spAutoFit/>
          </a:bodyPr>
          <a:lstStyle/>
          <a:p>
            <a:r>
              <a:rPr lang="en-US" altLang="en-US" sz="2800" b="1" dirty="0"/>
              <a:t>-</a:t>
            </a: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1912065" y="2198739"/>
            <a:ext cx="288216" cy="1170701"/>
          </a:xfrm>
          <a:custGeom>
            <a:avLst/>
            <a:gdLst>
              <a:gd name="T0" fmla="*/ 198 w 198"/>
              <a:gd name="T1" fmla="*/ 0 h 1644"/>
              <a:gd name="T2" fmla="*/ 144 w 198"/>
              <a:gd name="T3" fmla="*/ 1194 h 1644"/>
              <a:gd name="T4" fmla="*/ 0 w 198"/>
              <a:gd name="T5" fmla="*/ 1644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" h="1644">
                <a:moveTo>
                  <a:pt x="198" y="0"/>
                </a:moveTo>
                <a:cubicBezTo>
                  <a:pt x="187" y="460"/>
                  <a:pt x="177" y="920"/>
                  <a:pt x="144" y="1194"/>
                </a:cubicBezTo>
                <a:cubicBezTo>
                  <a:pt x="111" y="1468"/>
                  <a:pt x="55" y="1556"/>
                  <a:pt x="0" y="1644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9" tIns="45245" rIns="90489" bIns="45245"/>
          <a:lstStyle/>
          <a:p>
            <a:endParaRPr lang="en-US" dirty="0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 rot="21437499">
            <a:off x="6204644" y="1517103"/>
            <a:ext cx="1563210" cy="1763028"/>
          </a:xfrm>
          <a:custGeom>
            <a:avLst/>
            <a:gdLst>
              <a:gd name="T0" fmla="*/ 64 w 1096"/>
              <a:gd name="T1" fmla="*/ 0 h 1818"/>
              <a:gd name="T2" fmla="*/ 172 w 1096"/>
              <a:gd name="T3" fmla="*/ 1290 h 1818"/>
              <a:gd name="T4" fmla="*/ 1096 w 1096"/>
              <a:gd name="T5" fmla="*/ 1818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6" h="1818">
                <a:moveTo>
                  <a:pt x="64" y="0"/>
                </a:moveTo>
                <a:cubicBezTo>
                  <a:pt x="32" y="493"/>
                  <a:pt x="0" y="987"/>
                  <a:pt x="172" y="1290"/>
                </a:cubicBezTo>
                <a:cubicBezTo>
                  <a:pt x="344" y="1593"/>
                  <a:pt x="720" y="1705"/>
                  <a:pt x="1096" y="1818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9" tIns="45245" rIns="90489" bIns="45245"/>
          <a:lstStyle/>
          <a:p>
            <a:endParaRPr lang="en-US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4739" y="1969036"/>
            <a:ext cx="4251739" cy="3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9" tIns="45245" rIns="90489" bIns="45245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FF6600"/>
                </a:solidFill>
              </a:rPr>
              <a:t>Incident energy &gt; adjusted energy</a:t>
            </a: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958929" y="3108233"/>
            <a:ext cx="482703" cy="489174"/>
          </a:xfrm>
          <a:custGeom>
            <a:avLst/>
            <a:gdLst>
              <a:gd name="T0" fmla="*/ 270 w 309"/>
              <a:gd name="T1" fmla="*/ 309 h 309"/>
              <a:gd name="T2" fmla="*/ 264 w 309"/>
              <a:gd name="T3" fmla="*/ 27 h 309"/>
              <a:gd name="T4" fmla="*/ 0 w 309"/>
              <a:gd name="T5" fmla="*/ 14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" h="309">
                <a:moveTo>
                  <a:pt x="270" y="309"/>
                </a:moveTo>
                <a:cubicBezTo>
                  <a:pt x="289" y="181"/>
                  <a:pt x="309" y="54"/>
                  <a:pt x="264" y="27"/>
                </a:cubicBezTo>
                <a:cubicBezTo>
                  <a:pt x="219" y="0"/>
                  <a:pt x="109" y="73"/>
                  <a:pt x="0" y="147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9" tIns="45245" rIns="90489" bIns="45245"/>
          <a:lstStyle/>
          <a:p>
            <a:endParaRPr lang="en-US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133715" y="2672038"/>
            <a:ext cx="2260423" cy="83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9" tIns="45245" rIns="90489" bIns="45245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6600"/>
                </a:solidFill>
              </a:rPr>
              <a:t>recollection of </a:t>
            </a:r>
            <a:r>
              <a:rPr lang="en-US" altLang="en-US" b="1" dirty="0" err="1" smtClean="0">
                <a:solidFill>
                  <a:srgbClr val="006600"/>
                </a:solidFill>
              </a:rPr>
              <a:t>secondaries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759326" y="2076347"/>
            <a:ext cx="1529340" cy="5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9" tIns="45245" rIns="90489" bIns="45245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accent6">
                    <a:lumMod val="75000"/>
                  </a:schemeClr>
                </a:solidFill>
              </a:rPr>
              <a:t>Deviation of the electron beam</a:t>
            </a:r>
          </a:p>
        </p:txBody>
      </p:sp>
      <p:sp>
        <p:nvSpPr>
          <p:cNvPr id="26" name="Rectangle 18"/>
          <p:cNvSpPr txBox="1">
            <a:spLocks noChangeArrowheads="1"/>
          </p:cNvSpPr>
          <p:nvPr/>
        </p:nvSpPr>
        <p:spPr>
          <a:xfrm>
            <a:off x="-224949" y="4858499"/>
            <a:ext cx="6923423" cy="1953533"/>
          </a:xfrm>
          <a:prstGeom prst="rect">
            <a:avLst/>
          </a:prstGeom>
        </p:spPr>
        <p:txBody>
          <a:bodyPr lIns="90489" tIns="45245" rIns="90489" bIns="4524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 </a:t>
            </a:r>
            <a:r>
              <a:rPr lang="en-US" altLang="en-US" sz="2000" dirty="0"/>
              <a:t>	</a:t>
            </a:r>
            <a:r>
              <a:rPr lang="en-US" altLang="en-US" sz="1800" dirty="0" err="1"/>
              <a:t>Origine</a:t>
            </a:r>
            <a:r>
              <a:rPr lang="en-US" altLang="en-US" sz="1800" dirty="0"/>
              <a:t> of chagrin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Triboelectric effect (</a:t>
            </a:r>
            <a:r>
              <a:rPr lang="en-US" altLang="en-US" sz="1400" dirty="0" err="1"/>
              <a:t>i.e</a:t>
            </a:r>
            <a:r>
              <a:rPr lang="en-US" altLang="en-US" sz="1400" dirty="0"/>
              <a:t>: Teflon)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During the measurement (charge trapping)</a:t>
            </a:r>
            <a:endParaRPr lang="en-US" altLang="en-US" sz="1400" dirty="0">
              <a:sym typeface="Symbol" pitchFamily="18" charset="2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906001" y="5044598"/>
            <a:ext cx="2872783" cy="11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9" tIns="45245" rIns="90489" bIns="45245">
            <a:spAutoFit/>
          </a:bodyPr>
          <a:lstStyle/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It is mandatory to control the charging level</a:t>
            </a:r>
          </a:p>
          <a:p>
            <a:pPr algn="ctr"/>
            <a:r>
              <a:rPr lang="en-US" altLang="en-US" sz="1100" dirty="0">
                <a:latin typeface="Arial" charset="0"/>
              </a:rPr>
              <a:t>(very short electron pulses, kelvin Probe, specific charge neutralization strategy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AutoShape 20"/>
          <p:cNvSpPr>
            <a:spLocks/>
          </p:cNvSpPr>
          <p:nvPr/>
        </p:nvSpPr>
        <p:spPr bwMode="auto">
          <a:xfrm>
            <a:off x="5170697" y="4719265"/>
            <a:ext cx="87480" cy="1635259"/>
          </a:xfrm>
          <a:prstGeom prst="rightBrace">
            <a:avLst>
              <a:gd name="adj1" fmla="val 1794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9" tIns="45245" rIns="90489" bIns="45245" anchor="ctr"/>
          <a:lstStyle/>
          <a:p>
            <a:endParaRPr lang="en-US" dirty="0"/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5427984" y="4858499"/>
            <a:ext cx="478016" cy="1263306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9" tIns="45245" rIns="90489" bIns="45245" anchor="ctr"/>
          <a:lstStyle/>
          <a:p>
            <a:endParaRPr lang="en-US" dirty="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11798" y="4535112"/>
            <a:ext cx="3780388" cy="3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9" tIns="45245" rIns="90489" bIns="45245">
            <a:spAutoFit/>
          </a:bodyPr>
          <a:lstStyle/>
          <a:p>
            <a:pPr algn="ctr"/>
            <a:r>
              <a:rPr lang="en-US" altLang="en-US" sz="1600" b="1" dirty="0">
                <a:sym typeface="Symbol" pitchFamily="18" charset="2"/>
              </a:rPr>
              <a:t>=&gt; apparent yield&lt; real yield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977804" y="4399962"/>
            <a:ext cx="3780388" cy="3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9" tIns="45245" rIns="90489" bIns="45245">
            <a:spAutoFit/>
          </a:bodyPr>
          <a:lstStyle/>
          <a:p>
            <a:pPr algn="ctr"/>
            <a:r>
              <a:rPr lang="en-US" altLang="en-US" sz="1600" b="1" dirty="0">
                <a:sym typeface="Symbol" pitchFamily="18" charset="2"/>
              </a:rPr>
              <a:t>=&gt; apparent yield=1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Dielectric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8E46F-736A-4AB6-A721-7C7D693EB9A6}" type="slidenum">
              <a:rPr lang="fr-FR" altLang="en-US" smtClean="0"/>
              <a:pPr/>
              <a:t>9</a:t>
            </a:fld>
            <a:endParaRPr lang="fr-FR" altLang="en-US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" y="2294350"/>
            <a:ext cx="4287808" cy="2925325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0" y="2294350"/>
            <a:ext cx="4230470" cy="292532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605891" y="1653624"/>
            <a:ext cx="918524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CMX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0747" y="1653624"/>
            <a:ext cx="1003483" cy="460706"/>
          </a:xfrm>
          <a:prstGeom prst="rect">
            <a:avLst/>
          </a:prstGeom>
          <a:noFill/>
        </p:spPr>
        <p:txBody>
          <a:bodyPr wrap="none" lIns="90489" tIns="45245" rIns="90489" bIns="4524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CFRP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e">
  <a:themeElements>
    <a:clrScheme name="tex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x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13506</TotalTime>
  <Words>622</Words>
  <Application>Microsoft Office PowerPoint</Application>
  <PresentationFormat>Personnalisé</PresentationFormat>
  <Paragraphs>169</Paragraphs>
  <Slides>17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texte</vt:lpstr>
      <vt:lpstr>  SPINE Meeting 2016  Secondary electron emission model effect on the electrostatic equilbrium in GEO</vt:lpstr>
      <vt:lpstr>Overview</vt:lpstr>
      <vt:lpstr>TSEEY basics</vt:lpstr>
      <vt:lpstr>TSEY measurement</vt:lpstr>
      <vt:lpstr>Measurement facility</vt:lpstr>
      <vt:lpstr>Model discrepancies (on silver)</vt:lpstr>
      <vt:lpstr>Model discrepancies (on silver)</vt:lpstr>
      <vt:lpstr>Dielectric measurements</vt:lpstr>
      <vt:lpstr>Measurement results</vt:lpstr>
      <vt:lpstr>Model results for isotropic flux</vt:lpstr>
      <vt:lpstr>Electrostatic behaviour simulation</vt:lpstr>
      <vt:lpstr>Reference simulation results</vt:lpstr>
      <vt:lpstr>Surface potential evolution</vt:lpstr>
      <vt:lpstr>Surface potential evolution</vt:lpstr>
      <vt:lpstr>Secondary electrons density</vt:lpstr>
      <vt:lpstr>Differential potential</vt:lpstr>
      <vt:lpstr>Conclusion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National d’Études et de Recherches Aérospatiales</dc:title>
  <dc:creator>PLA</dc:creator>
  <cp:lastModifiedBy>Pierre Sarrailh</cp:lastModifiedBy>
  <cp:revision>748</cp:revision>
  <cp:lastPrinted>2005-10-14T09:47:05Z</cp:lastPrinted>
  <dcterms:created xsi:type="dcterms:W3CDTF">2003-11-04T15:00:04Z</dcterms:created>
  <dcterms:modified xsi:type="dcterms:W3CDTF">2016-03-23T13:11:14Z</dcterms:modified>
</cp:coreProperties>
</file>