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Lst>
  <p:notesMasterIdLst>
    <p:notesMasterId r:id="rId12"/>
  </p:notesMasterIdLst>
  <p:handoutMasterIdLst>
    <p:handoutMasterId r:id="rId13"/>
  </p:handoutMasterIdLst>
  <p:sldIdLst>
    <p:sldId id="256" r:id="rId2"/>
    <p:sldId id="271" r:id="rId3"/>
    <p:sldId id="258" r:id="rId4"/>
    <p:sldId id="268" r:id="rId5"/>
    <p:sldId id="260" r:id="rId6"/>
    <p:sldId id="277" r:id="rId7"/>
    <p:sldId id="278" r:id="rId8"/>
    <p:sldId id="269" r:id="rId9"/>
    <p:sldId id="276" r:id="rId10"/>
    <p:sldId id="275" r:id="rId11"/>
  </p:sldIdLst>
  <p:sldSz cx="9144000" cy="6858000" type="screen4x3"/>
  <p:notesSz cx="7010400" cy="92964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brice cipriani" initials="f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2" autoAdjust="0"/>
    <p:restoredTop sz="93410" autoAdjust="0"/>
  </p:normalViewPr>
  <p:slideViewPr>
    <p:cSldViewPr snapToGrid="0">
      <p:cViewPr varScale="1">
        <p:scale>
          <a:sx n="111" d="100"/>
          <a:sy n="111" d="100"/>
        </p:scale>
        <p:origin x="-90" y="-13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1" y="0"/>
            <a:ext cx="3037734" cy="464504"/>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1082" y="0"/>
            <a:ext cx="3037734" cy="464504"/>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1" y="8830312"/>
            <a:ext cx="3037734" cy="464504"/>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1082" y="8830312"/>
            <a:ext cx="3037734" cy="464504"/>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1"/>
            <a:ext cx="3009212" cy="485112"/>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88513" y="1"/>
            <a:ext cx="3009211" cy="485112"/>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3/31/2017</a:t>
            </a:fld>
            <a:endParaRPr lang="en-US" dirty="0"/>
          </a:p>
        </p:txBody>
      </p:sp>
      <p:sp>
        <p:nvSpPr>
          <p:cNvPr id="11268" name="Rectangle 4"/>
          <p:cNvSpPr>
            <a:spLocks noGrp="1" noRot="1" noChangeAspect="1" noChangeArrowheads="1" noTextEdit="1"/>
          </p:cNvSpPr>
          <p:nvPr>
            <p:ph type="sldImg" idx="2"/>
          </p:nvPr>
        </p:nvSpPr>
        <p:spPr bwMode="auto">
          <a:xfrm>
            <a:off x="1228725" y="692150"/>
            <a:ext cx="4614863" cy="3460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3239" y="4429425"/>
            <a:ext cx="5191245" cy="41535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1" y="8858848"/>
            <a:ext cx="3009212" cy="415357"/>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88513" y="8858848"/>
            <a:ext cx="3009211" cy="415357"/>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2</a:t>
            </a:fld>
            <a:endParaRPr lang="en-US" dirty="0"/>
          </a:p>
        </p:txBody>
      </p:sp>
    </p:spTree>
    <p:extLst>
      <p:ext uri="{BB962C8B-B14F-4D97-AF65-F5344CB8AC3E}">
        <p14:creationId xmlns:p14="http://schemas.microsoft.com/office/powerpoint/2010/main" val="3131335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GB" i="1"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3</a:t>
            </a:fld>
            <a:endParaRPr lang="en-US" dirty="0"/>
          </a:p>
        </p:txBody>
      </p:sp>
    </p:spTree>
    <p:extLst>
      <p:ext uri="{BB962C8B-B14F-4D97-AF65-F5344CB8AC3E}">
        <p14:creationId xmlns:p14="http://schemas.microsoft.com/office/powerpoint/2010/main" val="1153811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4</a:t>
            </a:fld>
            <a:endParaRPr lang="en-US" dirty="0"/>
          </a:p>
        </p:txBody>
      </p:sp>
    </p:spTree>
    <p:extLst>
      <p:ext uri="{BB962C8B-B14F-4D97-AF65-F5344CB8AC3E}">
        <p14:creationId xmlns:p14="http://schemas.microsoft.com/office/powerpoint/2010/main" val="37156131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3886200"/>
            <a:ext cx="7948800" cy="419100"/>
          </a:xfrm>
        </p:spPr>
        <p:txBody>
          <a:bodyPr wrap="square">
            <a:spAutoFit/>
          </a:bodyPr>
          <a:lstStyle>
            <a:lvl1pPr marL="0" indent="0">
              <a:buFont typeface="Verdana" pitchFamily="34" charset="0"/>
              <a:buNone/>
              <a:defRPr sz="1800"/>
            </a:lvl1pPr>
          </a:lstStyle>
          <a:p>
            <a:pPr lvl="0"/>
            <a:r>
              <a:rPr lang="en-US" noProof="0" smtClean="0"/>
              <a:t>Click to edit Master subtitle style</a:t>
            </a:r>
            <a:endParaRPr lang="en-GB" noProof="0" dirty="0" smtClean="0"/>
          </a:p>
        </p:txBody>
      </p:sp>
      <p:sp>
        <p:nvSpPr>
          <p:cNvPr id="56325" name="Rectangle 6"/>
          <p:cNvSpPr>
            <a:spLocks noGrp="1" noChangeArrowheads="1"/>
          </p:cNvSpPr>
          <p:nvPr>
            <p:ph type="ctrTitle"/>
          </p:nvPr>
        </p:nvSpPr>
        <p:spPr>
          <a:xfrm>
            <a:off x="587374" y="2574925"/>
            <a:ext cx="7947025" cy="579438"/>
          </a:xfrm>
        </p:spPr>
        <p:txBody>
          <a:bodyPr/>
          <a:lstStyle>
            <a:lvl1pPr>
              <a:defRPr sz="3200">
                <a:solidFill>
                  <a:schemeClr val="accent1"/>
                </a:solidFill>
              </a:defRPr>
            </a:lvl1pPr>
          </a:lstStyle>
          <a:p>
            <a:pPr lvl="0"/>
            <a:r>
              <a:rPr lang="en-US" noProof="0" smtClean="0"/>
              <a:t>Click to edit Master title style</a:t>
            </a:r>
            <a:endParaRPr lang="en-GB" noProof="0" dirty="0" smtClean="0"/>
          </a:p>
        </p:txBody>
      </p:sp>
      <p:pic>
        <p:nvPicPr>
          <p:cNvPr id="56341" name="Picture 22" descr="signature"/>
          <p:cNvPicPr>
            <a:picLocks noChangeAspect="1" noChangeArrowheads="1"/>
          </p:cNvPicPr>
          <p:nvPr userDrawn="1"/>
        </p:nvPicPr>
        <p:blipFill>
          <a:blip r:embed="rId2">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4" name="Picture 24" descr="PPT_Header02"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6345" name="Picture 25" descr="PPT_Header0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noProof="0" smtClean="0"/>
              <a:t>ESA UNCLASSIFIED – For Official Use</a:t>
            </a:r>
            <a:endParaRPr lang="en-GB" sz="800" noProof="0" dirty="0"/>
          </a:p>
        </p:txBody>
      </p:sp>
    </p:spTree>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4406898"/>
            <a:ext cx="7789050" cy="1323439"/>
          </a:xfrm>
        </p:spPr>
        <p:txBody>
          <a:bodyPr anchor="t"/>
          <a:lstStyle>
            <a:lvl1pPr algn="l">
              <a:defRPr sz="4000" b="1" cap="all">
                <a:solidFill>
                  <a:srgbClr val="0098DB"/>
                </a:solidFill>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2000" y="2906713"/>
            <a:ext cx="77890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31950312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615950" y="1673225"/>
            <a:ext cx="3889376"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57723" y="1673225"/>
            <a:ext cx="3888000"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698672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6400" y="381600"/>
            <a:ext cx="6105600" cy="428400"/>
          </a:xfrm>
        </p:spPr>
        <p:txBody>
          <a:bodyPr/>
          <a:lstStyle>
            <a:lvl1pPr>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9123" y="1666800"/>
            <a:ext cx="3895200" cy="4968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5" name="Text Placeholder 4"/>
          <p:cNvSpPr>
            <a:spLocks noGrp="1"/>
          </p:cNvSpPr>
          <p:nvPr>
            <p:ph type="body" sz="quarter" idx="3"/>
          </p:nvPr>
        </p:nvSpPr>
        <p:spPr>
          <a:xfrm>
            <a:off x="4645025" y="1666875"/>
            <a:ext cx="3896416" cy="495324"/>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6" y="2174875"/>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5"/>
          <p:cNvSpPr>
            <a:spLocks noGrp="1"/>
          </p:cNvSpPr>
          <p:nvPr>
            <p:ph sz="quarter" idx="10"/>
          </p:nvPr>
        </p:nvSpPr>
        <p:spPr>
          <a:xfrm>
            <a:off x="619200" y="2174400"/>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40540938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339165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6400" y="409890"/>
            <a:ext cx="6105600" cy="400110"/>
          </a:xfrm>
        </p:spPr>
        <p:txBody>
          <a:bodyPr anchor="b"/>
          <a:lstStyle>
            <a:lvl1pPr algn="l">
              <a:defRPr sz="2000" b="1"/>
            </a:lvl1pPr>
          </a:lstStyle>
          <a:p>
            <a:r>
              <a:rPr lang="en-US" noProof="0" smtClean="0"/>
              <a:t>Click to edit Master title style</a:t>
            </a:r>
            <a:endParaRPr lang="en-GB" noProof="0"/>
          </a:p>
        </p:txBody>
      </p:sp>
      <p:sp>
        <p:nvSpPr>
          <p:cNvPr id="3" name="Content Placeholder 2"/>
          <p:cNvSpPr>
            <a:spLocks noGrp="1"/>
          </p:cNvSpPr>
          <p:nvPr>
            <p:ph idx="1"/>
          </p:nvPr>
        </p:nvSpPr>
        <p:spPr>
          <a:xfrm>
            <a:off x="3575050" y="1666874"/>
            <a:ext cx="4968875" cy="4324351"/>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Text Placeholder 3"/>
          <p:cNvSpPr>
            <a:spLocks noGrp="1"/>
          </p:cNvSpPr>
          <p:nvPr>
            <p:ph type="body" sz="half" idx="2"/>
          </p:nvPr>
        </p:nvSpPr>
        <p:spPr>
          <a:xfrm>
            <a:off x="619125" y="1666800"/>
            <a:ext cx="2846388"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5069086"/>
            <a:ext cx="5932800" cy="307777"/>
          </a:xfrm>
        </p:spPr>
        <p:txBody>
          <a:bodyPr anchor="b"/>
          <a:lstStyle>
            <a:lvl1pPr algn="l">
              <a:defRPr sz="14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601787" y="1666873"/>
            <a:ext cx="5932488" cy="3390901"/>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4" name="Text Placeholder 3"/>
          <p:cNvSpPr>
            <a:spLocks noGrp="1"/>
          </p:cNvSpPr>
          <p:nvPr>
            <p:ph type="body" sz="half" idx="2"/>
          </p:nvPr>
        </p:nvSpPr>
        <p:spPr>
          <a:xfrm>
            <a:off x="1602000" y="5372100"/>
            <a:ext cx="5932800" cy="6191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5331" name="Picture 35" descr="PPT_Header02" hidden="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32" name="Picture 36" descr="PPT_Header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21" name="Picture 22" descr="signature"/>
          <p:cNvPicPr>
            <a:picLocks noChangeAspect="1" noChangeArrowheads="1"/>
          </p:cNvPicPr>
          <p:nvPr/>
        </p:nvPicPr>
        <p:blipFill>
          <a:blip r:embed="rId13">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2"/>
          <p:cNvSpPr>
            <a:spLocks noGrp="1" noChangeArrowheads="1"/>
          </p:cNvSpPr>
          <p:nvPr>
            <p:ph type="body" idx="1"/>
          </p:nvPr>
        </p:nvSpPr>
        <p:spPr bwMode="auto">
          <a:xfrm>
            <a:off x="615950" y="1673225"/>
            <a:ext cx="79057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55301" name="Rectangle 6"/>
          <p:cNvSpPr>
            <a:spLocks noGrp="1" noChangeArrowheads="1"/>
          </p:cNvSpPr>
          <p:nvPr>
            <p:ph type="title"/>
          </p:nvPr>
        </p:nvSpPr>
        <p:spPr bwMode="auto">
          <a:xfrm>
            <a:off x="625475" y="381000"/>
            <a:ext cx="61055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GB" dirty="0" smtClean="0"/>
          </a:p>
        </p:txBody>
      </p:sp>
      <p:sp>
        <p:nvSpPr>
          <p:cNvPr id="55330" name="Text Box 34"/>
          <p:cNvSpPr txBox="1">
            <a:spLocks noChangeAspect="1" noChangeArrowheads="1"/>
          </p:cNvSpPr>
          <p:nvPr/>
        </p:nvSpPr>
        <p:spPr bwMode="auto">
          <a:xfrm>
            <a:off x="630238" y="6197600"/>
            <a:ext cx="6977062"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50000"/>
              </a:spcBef>
            </a:pPr>
            <a:r>
              <a:rPr lang="en-GB" sz="800" noProof="1" smtClean="0">
                <a:solidFill>
                  <a:schemeClr val="bg2"/>
                </a:solidFill>
              </a:rPr>
              <a:t>Standards | 19/3/2013 | Slide  </a:t>
            </a:r>
            <a:fld id="{531B8E85-C779-4177-91A0-A6541F21CE11}" type="slidenum">
              <a:rPr lang="en-GB" sz="800" noProof="1" smtClean="0">
                <a:solidFill>
                  <a:schemeClr val="bg2"/>
                </a:solidFill>
              </a:rPr>
              <a:t>‹#›</a:t>
            </a:fld>
            <a:endParaRPr lang="en-GB" sz="800" noProof="1">
              <a:solidFill>
                <a:schemeClr val="bg2"/>
              </a:solidFill>
            </a:endParaRPr>
          </a:p>
        </p:txBody>
      </p:sp>
      <p:sp>
        <p:nvSpPr>
          <p:cNvPr id="55334" name="Text Box 38"/>
          <p:cNvSpPr txBox="1">
            <a:spLocks noChangeArrowheads="1"/>
          </p:cNvSpPr>
          <p:nvPr/>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noProof="0" smtClean="0"/>
              <a:t>ESA UNCLASSIFIED – For Official Use</a:t>
            </a:r>
            <a:endParaRPr lang="en-GB" sz="800" noProof="0" dirty="0"/>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sz="2200" b="1">
          <a:solidFill>
            <a:schemeClr val="bg1"/>
          </a:solidFill>
          <a:latin typeface="+mj-lt"/>
          <a:ea typeface="+mj-ea"/>
          <a:cs typeface="+mj-cs"/>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342900" indent="-342900" algn="l" rtl="0" eaLnBrk="1" fontAlgn="base" hangingPunct="1">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1" fontAlgn="base" hangingPunct="1">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63" name="Rectangle 19"/>
          <p:cNvSpPr>
            <a:spLocks noGrp="1" noChangeArrowheads="1"/>
          </p:cNvSpPr>
          <p:nvPr>
            <p:ph type="ctrTitle"/>
          </p:nvPr>
        </p:nvSpPr>
        <p:spPr>
          <a:xfrm>
            <a:off x="587375" y="2319685"/>
            <a:ext cx="7972425" cy="1077218"/>
          </a:xfrm>
        </p:spPr>
        <p:txBody>
          <a:bodyPr/>
          <a:lstStyle/>
          <a:p>
            <a:r>
              <a:rPr lang="en-US" dirty="0" smtClean="0"/>
              <a:t>ESA research and development  plans </a:t>
            </a:r>
            <a:endParaRPr lang="en-GB" dirty="0"/>
          </a:p>
        </p:txBody>
      </p:sp>
      <p:sp>
        <p:nvSpPr>
          <p:cNvPr id="57368" name="Text Box 24"/>
          <p:cNvSpPr txBox="1">
            <a:spLocks noChangeArrowheads="1"/>
          </p:cNvSpPr>
          <p:nvPr/>
        </p:nvSpPr>
        <p:spPr bwMode="auto">
          <a:xfrm>
            <a:off x="614363" y="4025900"/>
            <a:ext cx="7889875" cy="9233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0"/>
              </a:spcBef>
            </a:pPr>
            <a:r>
              <a:rPr lang="en-GB" dirty="0" smtClean="0">
                <a:solidFill>
                  <a:schemeClr val="accent1"/>
                </a:solidFill>
              </a:rPr>
              <a:t>David Rodgers and Fabrice Cipriani (TEC-EPS)</a:t>
            </a:r>
            <a:br>
              <a:rPr lang="en-GB" dirty="0" smtClean="0">
                <a:solidFill>
                  <a:schemeClr val="accent1"/>
                </a:solidFill>
              </a:rPr>
            </a:br>
            <a:r>
              <a:rPr lang="en-GB" dirty="0" smtClean="0">
                <a:solidFill>
                  <a:schemeClr val="accent1"/>
                </a:solidFill>
              </a:rPr>
              <a:t/>
            </a:r>
            <a:br>
              <a:rPr lang="en-GB" dirty="0" smtClean="0">
                <a:solidFill>
                  <a:schemeClr val="accent1"/>
                </a:solidFill>
              </a:rPr>
            </a:br>
            <a:r>
              <a:rPr lang="en-GB" dirty="0" smtClean="0">
                <a:solidFill>
                  <a:schemeClr val="accent1"/>
                </a:solidFill>
              </a:rPr>
              <a:t>04-05/4/2017</a:t>
            </a:r>
            <a:endParaRPr lang="en-GB"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5"/>
            <a:ext cx="6105525" cy="430887"/>
          </a:xfrm>
        </p:spPr>
        <p:txBody>
          <a:bodyPr/>
          <a:lstStyle/>
          <a:p>
            <a:r>
              <a:rPr lang="en-US" dirty="0" smtClean="0"/>
              <a:t>The (uncertain) future</a:t>
            </a:r>
            <a:endParaRPr lang="en-GB" dirty="0"/>
          </a:p>
        </p:txBody>
      </p:sp>
      <p:sp>
        <p:nvSpPr>
          <p:cNvPr id="3" name="Content Placeholder 2"/>
          <p:cNvSpPr>
            <a:spLocks noGrp="1"/>
          </p:cNvSpPr>
          <p:nvPr>
            <p:ph idx="1"/>
          </p:nvPr>
        </p:nvSpPr>
        <p:spPr/>
        <p:txBody>
          <a:bodyPr/>
          <a:lstStyle/>
          <a:p>
            <a:pPr marL="285750" lvl="1" indent="-285750">
              <a:buFont typeface="Arial" panose="020B0604020202020204" pitchFamily="34" charset="0"/>
              <a:buChar char="•"/>
            </a:pPr>
            <a:r>
              <a:rPr lang="en-US" dirty="0" smtClean="0"/>
              <a:t>ARTES</a:t>
            </a:r>
            <a:endParaRPr lang="en-US" dirty="0" smtClean="0"/>
          </a:p>
          <a:p>
            <a:pPr marL="941387" lvl="2" indent="-342900">
              <a:buFont typeface="Arial" panose="020B0604020202020204" pitchFamily="34" charset="0"/>
              <a:buChar char="•"/>
            </a:pPr>
            <a:r>
              <a:rPr lang="en-US" dirty="0" smtClean="0"/>
              <a:t>Material </a:t>
            </a:r>
            <a:r>
              <a:rPr lang="en-US" dirty="0" err="1" smtClean="0"/>
              <a:t>characterisation</a:t>
            </a:r>
            <a:r>
              <a:rPr lang="en-US" dirty="0" smtClean="0"/>
              <a:t> for charging simulation</a:t>
            </a:r>
          </a:p>
          <a:p>
            <a:pPr marL="941387" lvl="2" indent="-342900">
              <a:buFont typeface="Arial" panose="020B0604020202020204" pitchFamily="34" charset="0"/>
              <a:buChar char="•"/>
            </a:pPr>
            <a:r>
              <a:rPr lang="en-US" dirty="0" smtClean="0"/>
              <a:t>Solar array charging monitor</a:t>
            </a:r>
            <a:endParaRPr lang="en-US" dirty="0"/>
          </a:p>
          <a:p>
            <a:pPr marL="941387" lvl="2" indent="-342900">
              <a:buFont typeface="Arial" panose="020B0604020202020204" pitchFamily="34" charset="0"/>
              <a:buChar char="•"/>
            </a:pPr>
            <a:r>
              <a:rPr lang="en-US" dirty="0" smtClean="0"/>
              <a:t>EPDP Advanced </a:t>
            </a:r>
            <a:r>
              <a:rPr lang="en-US" dirty="0"/>
              <a:t>Electric Propulsion Diagnostic </a:t>
            </a:r>
            <a:r>
              <a:rPr lang="en-US" dirty="0" smtClean="0"/>
              <a:t>Package</a:t>
            </a:r>
          </a:p>
          <a:p>
            <a:pPr marL="941387" lvl="2" indent="-342900">
              <a:buFont typeface="Arial" panose="020B0604020202020204" pitchFamily="34" charset="0"/>
              <a:buChar char="•"/>
            </a:pPr>
            <a:endParaRPr lang="en-US" smtClean="0"/>
          </a:p>
          <a:p>
            <a:pPr marL="941387" lvl="2" indent="-342900">
              <a:buFont typeface="Arial" panose="020B0604020202020204" pitchFamily="34" charset="0"/>
              <a:buChar char="•"/>
            </a:pPr>
            <a:endParaRPr lang="en-US" dirty="0"/>
          </a:p>
          <a:p>
            <a:pPr marL="0" lvl="1" indent="0">
              <a:buNone/>
            </a:pPr>
            <a:r>
              <a:rPr lang="en-US" dirty="0" smtClean="0"/>
              <a:t>What </a:t>
            </a:r>
            <a:r>
              <a:rPr lang="en-US" dirty="0"/>
              <a:t>is still </a:t>
            </a:r>
            <a:r>
              <a:rPr lang="en-US" dirty="0" smtClean="0"/>
              <a:t>required?</a:t>
            </a:r>
            <a:endParaRPr lang="en-US" dirty="0"/>
          </a:p>
          <a:p>
            <a:pPr marL="941387" lvl="2" indent="-342900">
              <a:buFont typeface="Arial" panose="020B0604020202020204" pitchFamily="34" charset="0"/>
              <a:buChar char="•"/>
            </a:pPr>
            <a:r>
              <a:rPr lang="en-US" dirty="0"/>
              <a:t>SPIS for large simulation domains</a:t>
            </a:r>
          </a:p>
          <a:p>
            <a:pPr marL="941387" lvl="2" indent="-342900">
              <a:buFont typeface="Arial" panose="020B0604020202020204" pitchFamily="34" charset="0"/>
              <a:buChar char="•"/>
            </a:pPr>
            <a:endParaRPr lang="en-US" dirty="0"/>
          </a:p>
          <a:p>
            <a:pPr marL="941387" lvl="2" indent="-342900">
              <a:buFont typeface="Arial" panose="020B0604020202020204" pitchFamily="34" charset="0"/>
              <a:buChar char="•"/>
            </a:pPr>
            <a:r>
              <a:rPr lang="en-US" dirty="0"/>
              <a:t>….your suggestions please</a:t>
            </a:r>
          </a:p>
          <a:p>
            <a:pPr marL="941387" lvl="2" indent="-342900">
              <a:buFont typeface="Arial" panose="020B0604020202020204" pitchFamily="34" charset="0"/>
              <a:buChar char="•"/>
            </a:pPr>
            <a:endParaRPr lang="en-US" dirty="0" smtClean="0"/>
          </a:p>
          <a:p>
            <a:pPr lvl="1">
              <a:buFont typeface="Arial" panose="020B0604020202020204" pitchFamily="34" charset="0"/>
              <a:buChar char="•"/>
            </a:pPr>
            <a:endParaRPr lang="en-GB" dirty="0"/>
          </a:p>
        </p:txBody>
      </p:sp>
    </p:spTree>
    <p:extLst>
      <p:ext uri="{BB962C8B-B14F-4D97-AF65-F5344CB8AC3E}">
        <p14:creationId xmlns:p14="http://schemas.microsoft.com/office/powerpoint/2010/main" val="468804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ESA’s research </a:t>
            </a:r>
            <a:r>
              <a:rPr lang="en-US" dirty="0" err="1" smtClean="0"/>
              <a:t>programmes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General Studies </a:t>
            </a:r>
            <a:r>
              <a:rPr lang="en-US" dirty="0" err="1" smtClean="0"/>
              <a:t>Programme</a:t>
            </a:r>
            <a:endParaRPr lang="en-US" dirty="0" smtClean="0"/>
          </a:p>
          <a:p>
            <a:pPr>
              <a:buFont typeface="Arial" panose="020B0604020202020204" pitchFamily="34" charset="0"/>
              <a:buChar char="•"/>
            </a:pPr>
            <a:r>
              <a:rPr lang="en-US" dirty="0" smtClean="0"/>
              <a:t>Technology Research </a:t>
            </a:r>
            <a:r>
              <a:rPr lang="en-US" dirty="0" err="1" smtClean="0"/>
              <a:t>Programme</a:t>
            </a:r>
            <a:r>
              <a:rPr lang="en-US" dirty="0" smtClean="0"/>
              <a:t> </a:t>
            </a:r>
            <a:r>
              <a:rPr lang="en-US" dirty="0" smtClean="0"/>
              <a:t>(very limited </a:t>
            </a:r>
            <a:r>
              <a:rPr lang="en-US" dirty="0" smtClean="0"/>
              <a:t>funding in 2017!)</a:t>
            </a:r>
          </a:p>
          <a:p>
            <a:pPr>
              <a:buFont typeface="Arial" panose="020B0604020202020204" pitchFamily="34" charset="0"/>
              <a:buChar char="•"/>
            </a:pPr>
            <a:r>
              <a:rPr lang="en-US" dirty="0" smtClean="0"/>
              <a:t>General Support Technology </a:t>
            </a:r>
            <a:r>
              <a:rPr lang="en-US" dirty="0" err="1" smtClean="0"/>
              <a:t>Programme</a:t>
            </a:r>
            <a:endParaRPr lang="en-US" dirty="0"/>
          </a:p>
          <a:p>
            <a:pPr>
              <a:buFont typeface="Arial" panose="020B0604020202020204" pitchFamily="34" charset="0"/>
              <a:buChar char="•"/>
            </a:pPr>
            <a:r>
              <a:rPr lang="en-US" dirty="0" smtClean="0"/>
              <a:t>Technical domain-specific </a:t>
            </a:r>
            <a:r>
              <a:rPr lang="en-US" dirty="0" err="1" smtClean="0"/>
              <a:t>programmes</a:t>
            </a:r>
            <a:endParaRPr lang="en-US" dirty="0" smtClean="0"/>
          </a:p>
          <a:p>
            <a:pPr lvl="1">
              <a:buFont typeface="Arial" panose="020B0604020202020204" pitchFamily="34" charset="0"/>
              <a:buChar char="•"/>
            </a:pPr>
            <a:r>
              <a:rPr lang="en-US" dirty="0" smtClean="0"/>
              <a:t>ARTES</a:t>
            </a:r>
          </a:p>
          <a:p>
            <a:pPr lvl="1">
              <a:buFont typeface="Arial" panose="020B0604020202020204" pitchFamily="34" charset="0"/>
              <a:buChar char="•"/>
            </a:pPr>
            <a:r>
              <a:rPr lang="en-US" dirty="0" smtClean="0"/>
              <a:t>SSA</a:t>
            </a:r>
          </a:p>
          <a:p>
            <a:pPr lvl="1">
              <a:buFont typeface="Arial" panose="020B0604020202020204" pitchFamily="34" charset="0"/>
              <a:buChar char="•"/>
            </a:pPr>
            <a:r>
              <a:rPr lang="en-US" dirty="0" smtClean="0"/>
              <a:t>Galileo Evolutions</a:t>
            </a:r>
          </a:p>
          <a:p>
            <a:pPr lvl="1">
              <a:buFont typeface="Arial" panose="020B0604020202020204" pitchFamily="34" charset="0"/>
              <a:buChar char="•"/>
            </a:pPr>
            <a:r>
              <a:rPr lang="en-US" dirty="0" smtClean="0"/>
              <a:t>Science projects (JUICE, </a:t>
            </a:r>
            <a:r>
              <a:rPr lang="en-US" dirty="0" err="1" smtClean="0"/>
              <a:t>Exomars</a:t>
            </a:r>
            <a:r>
              <a:rPr lang="en-US" dirty="0" smtClean="0"/>
              <a:t>, THOR, SMILE, </a:t>
            </a:r>
            <a:r>
              <a:rPr lang="en-US" dirty="0" err="1" smtClean="0"/>
              <a:t>SolO</a:t>
            </a:r>
            <a:r>
              <a:rPr lang="en-US" dirty="0" smtClean="0"/>
              <a:t>…)</a:t>
            </a:r>
          </a:p>
          <a:p>
            <a:pPr>
              <a:buFont typeface="Arial" panose="020B0604020202020204" pitchFamily="34" charset="0"/>
              <a:buChar char="•"/>
            </a:pPr>
            <a:r>
              <a:rPr lang="en-US" dirty="0" smtClean="0"/>
              <a:t>Strategic Initiative</a:t>
            </a:r>
            <a:endParaRPr lang="en-US" dirty="0"/>
          </a:p>
          <a:p>
            <a:pPr>
              <a:buFont typeface="Arial" panose="020B0604020202020204" pitchFamily="34" charset="0"/>
              <a:buChar char="•"/>
            </a:pPr>
            <a:r>
              <a:rPr lang="en-US" dirty="0" smtClean="0"/>
              <a:t>Maintenance/investment, Engineering support tools</a:t>
            </a:r>
            <a:endParaRPr lang="en-US" dirty="0"/>
          </a:p>
          <a:p>
            <a:pPr marL="0" indent="0">
              <a:buNone/>
            </a:pPr>
            <a:endParaRPr lang="en-GB" dirty="0"/>
          </a:p>
        </p:txBody>
      </p:sp>
    </p:spTree>
    <p:extLst>
      <p:ext uri="{BB962C8B-B14F-4D97-AF65-F5344CB8AC3E}">
        <p14:creationId xmlns:p14="http://schemas.microsoft.com/office/powerpoint/2010/main" val="3686342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209799"/>
            <a:ext cx="6105525" cy="769441"/>
          </a:xfrm>
        </p:spPr>
        <p:txBody>
          <a:bodyPr/>
          <a:lstStyle/>
          <a:p>
            <a:r>
              <a:rPr lang="en-GB" dirty="0" smtClean="0"/>
              <a:t>Activities related to plasma effects or charging </a:t>
            </a:r>
            <a:endParaRPr lang="en-GB" dirty="0"/>
          </a:p>
        </p:txBody>
      </p:sp>
      <p:sp>
        <p:nvSpPr>
          <p:cNvPr id="3" name="Content Placeholder 2"/>
          <p:cNvSpPr>
            <a:spLocks noGrp="1"/>
          </p:cNvSpPr>
          <p:nvPr>
            <p:ph idx="1"/>
          </p:nvPr>
        </p:nvSpPr>
        <p:spPr>
          <a:xfrm>
            <a:off x="606425" y="1276350"/>
            <a:ext cx="8013700" cy="5314949"/>
          </a:xfrm>
        </p:spPr>
        <p:txBody>
          <a:bodyPr/>
          <a:lstStyle/>
          <a:p>
            <a:pPr>
              <a:buFont typeface="Arial" pitchFamily="34" charset="0"/>
              <a:buChar char="•"/>
            </a:pPr>
            <a:r>
              <a:rPr lang="en-GB" dirty="0" smtClean="0"/>
              <a:t>In progress</a:t>
            </a:r>
          </a:p>
          <a:p>
            <a:pPr lvl="1">
              <a:buFont typeface="Arial" pitchFamily="34" charset="0"/>
              <a:buChar char="•"/>
            </a:pPr>
            <a:r>
              <a:rPr lang="en-GB" dirty="0" smtClean="0">
                <a:solidFill>
                  <a:schemeClr val="tx1"/>
                </a:solidFill>
              </a:rPr>
              <a:t>Collaborative Iterative Radiation Shielding Optimisation System (CIRSOS) – </a:t>
            </a:r>
            <a:r>
              <a:rPr lang="en-GB" dirty="0" err="1" smtClean="0">
                <a:solidFill>
                  <a:schemeClr val="tx1"/>
                </a:solidFill>
              </a:rPr>
              <a:t>RadMod</a:t>
            </a:r>
            <a:r>
              <a:rPr lang="en-GB" dirty="0" smtClean="0">
                <a:solidFill>
                  <a:schemeClr val="tx1"/>
                </a:solidFill>
              </a:rPr>
              <a:t> Research, UK</a:t>
            </a:r>
          </a:p>
          <a:p>
            <a:pPr lvl="1">
              <a:buFont typeface="Arial" pitchFamily="34" charset="0"/>
              <a:buChar char="•"/>
            </a:pPr>
            <a:r>
              <a:rPr lang="en-GB" dirty="0" smtClean="0">
                <a:solidFill>
                  <a:schemeClr val="tx1"/>
                </a:solidFill>
              </a:rPr>
              <a:t>Multi-Needle </a:t>
            </a:r>
            <a:r>
              <a:rPr lang="en-GB" dirty="0">
                <a:solidFill>
                  <a:schemeClr val="tx1"/>
                </a:solidFill>
              </a:rPr>
              <a:t>Langmuir </a:t>
            </a:r>
            <a:r>
              <a:rPr lang="en-GB" dirty="0" smtClean="0">
                <a:solidFill>
                  <a:schemeClr val="tx1"/>
                </a:solidFill>
              </a:rPr>
              <a:t>probes (m-NLP) CCN3 </a:t>
            </a:r>
            <a:r>
              <a:rPr lang="en-GB" dirty="0">
                <a:solidFill>
                  <a:schemeClr val="tx1"/>
                </a:solidFill>
              </a:rPr>
              <a:t>– </a:t>
            </a:r>
            <a:r>
              <a:rPr lang="en-GB" dirty="0" err="1" smtClean="0">
                <a:solidFill>
                  <a:schemeClr val="tx1"/>
                </a:solidFill>
              </a:rPr>
              <a:t>Eidel</a:t>
            </a:r>
            <a:r>
              <a:rPr lang="en-GB" dirty="0" smtClean="0">
                <a:solidFill>
                  <a:schemeClr val="tx1"/>
                </a:solidFill>
              </a:rPr>
              <a:t>, Norway</a:t>
            </a:r>
          </a:p>
          <a:p>
            <a:pPr lvl="1">
              <a:buFont typeface="Arial" pitchFamily="34" charset="0"/>
              <a:buChar char="•"/>
            </a:pPr>
            <a:r>
              <a:rPr lang="en-US" dirty="0" smtClean="0">
                <a:solidFill>
                  <a:schemeClr val="tx1"/>
                </a:solidFill>
              </a:rPr>
              <a:t>Charging Tools for JUICE (JCAT) – </a:t>
            </a:r>
            <a:r>
              <a:rPr lang="en-US" dirty="0" err="1" smtClean="0">
                <a:solidFill>
                  <a:schemeClr val="tx1"/>
                </a:solidFill>
              </a:rPr>
              <a:t>Kallisto</a:t>
            </a:r>
            <a:r>
              <a:rPr lang="en-US" dirty="0" smtClean="0">
                <a:solidFill>
                  <a:schemeClr val="tx1"/>
                </a:solidFill>
              </a:rPr>
              <a:t> consultancy, UK </a:t>
            </a:r>
          </a:p>
          <a:p>
            <a:pPr lvl="1">
              <a:buFont typeface="Arial" pitchFamily="34" charset="0"/>
              <a:buChar char="•"/>
            </a:pPr>
            <a:r>
              <a:rPr lang="en-US" dirty="0" smtClean="0">
                <a:solidFill>
                  <a:schemeClr val="tx1"/>
                </a:solidFill>
              </a:rPr>
              <a:t>Galileo/EMU data exploitation – SPARC, Greece</a:t>
            </a:r>
          </a:p>
          <a:p>
            <a:pPr lvl="1">
              <a:buFont typeface="Arial" pitchFamily="34" charset="0"/>
              <a:buChar char="•"/>
            </a:pPr>
            <a:r>
              <a:rPr lang="en-US" dirty="0">
                <a:solidFill>
                  <a:schemeClr val="tx1"/>
                </a:solidFill>
              </a:rPr>
              <a:t>High-Fidelity 3-D Energetic Electron Spectrometer (3DEES</a:t>
            </a:r>
            <a:r>
              <a:rPr lang="en-US" dirty="0" smtClean="0">
                <a:solidFill>
                  <a:schemeClr val="tx1"/>
                </a:solidFill>
              </a:rPr>
              <a:t>) phase C1 </a:t>
            </a:r>
            <a:r>
              <a:rPr lang="en-US" dirty="0">
                <a:solidFill>
                  <a:schemeClr val="tx1"/>
                </a:solidFill>
              </a:rPr>
              <a:t>– </a:t>
            </a:r>
            <a:r>
              <a:rPr lang="en-US" dirty="0" smtClean="0">
                <a:solidFill>
                  <a:schemeClr val="tx1"/>
                </a:solidFill>
              </a:rPr>
              <a:t>QinetiQ Space, B</a:t>
            </a:r>
            <a:endParaRPr lang="en-US" dirty="0">
              <a:solidFill>
                <a:schemeClr val="tx1"/>
              </a:solidFill>
            </a:endParaRPr>
          </a:p>
          <a:p>
            <a:pPr lvl="1">
              <a:buFont typeface="Arial" pitchFamily="34" charset="0"/>
              <a:buChar char="•"/>
            </a:pPr>
            <a:r>
              <a:rPr lang="en-US" dirty="0" smtClean="0">
                <a:solidFill>
                  <a:schemeClr val="tx1"/>
                </a:solidFill>
              </a:rPr>
              <a:t>SPIS–EP – ONERA, F</a:t>
            </a:r>
          </a:p>
          <a:p>
            <a:pPr lvl="1">
              <a:buFont typeface="Arial" pitchFamily="34" charset="0"/>
              <a:buChar char="•"/>
            </a:pPr>
            <a:r>
              <a:rPr lang="en-US" dirty="0" smtClean="0">
                <a:solidFill>
                  <a:schemeClr val="tx1"/>
                </a:solidFill>
              </a:rPr>
              <a:t>Plume Modelling and Experimental characteristic – Airbus D&amp;S, F</a:t>
            </a:r>
          </a:p>
          <a:p>
            <a:pPr lvl="1">
              <a:buFont typeface="Arial" pitchFamily="34" charset="0"/>
              <a:buChar char="•"/>
            </a:pPr>
            <a:r>
              <a:rPr lang="en-US" dirty="0" smtClean="0">
                <a:solidFill>
                  <a:schemeClr val="tx1"/>
                </a:solidFill>
              </a:rPr>
              <a:t>SSA </a:t>
            </a:r>
            <a:r>
              <a:rPr lang="en-US" dirty="0">
                <a:solidFill>
                  <a:schemeClr val="tx1"/>
                </a:solidFill>
              </a:rPr>
              <a:t>P2-SWE-XIII Advanced SWE Service Prototype – BAS, UK</a:t>
            </a:r>
          </a:p>
          <a:p>
            <a:pPr lvl="1">
              <a:buFont typeface="Arial" pitchFamily="34" charset="0"/>
              <a:buChar char="•"/>
            </a:pPr>
            <a:endParaRPr lang="en-US" dirty="0">
              <a:solidFill>
                <a:srgbClr val="FF0000"/>
              </a:solidFill>
            </a:endParaRPr>
          </a:p>
          <a:p>
            <a:pPr lvl="1">
              <a:buFont typeface="Arial" pitchFamily="34" charset="0"/>
              <a:buChar char="•"/>
            </a:pPr>
            <a:endParaRPr lang="en-US" dirty="0">
              <a:solidFill>
                <a:srgbClr val="FF0000"/>
              </a:solidFill>
            </a:endParaRPr>
          </a:p>
          <a:p>
            <a:pPr lvl="1">
              <a:buFont typeface="Arial" pitchFamily="34" charset="0"/>
              <a:buChar char="•"/>
            </a:pPr>
            <a:endParaRPr lang="en-GB" dirty="0" smtClean="0"/>
          </a:p>
          <a:p>
            <a:endParaRPr lang="en-GB" dirty="0" smtClean="0"/>
          </a:p>
          <a:p>
            <a:endParaRPr lang="en-GB" dirty="0"/>
          </a:p>
        </p:txBody>
      </p:sp>
    </p:spTree>
    <p:extLst>
      <p:ext uri="{BB962C8B-B14F-4D97-AF65-F5344CB8AC3E}">
        <p14:creationId xmlns:p14="http://schemas.microsoft.com/office/powerpoint/2010/main" val="3630757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209799"/>
            <a:ext cx="6105525" cy="769441"/>
          </a:xfrm>
        </p:spPr>
        <p:txBody>
          <a:bodyPr/>
          <a:lstStyle/>
          <a:p>
            <a:r>
              <a:rPr lang="en-GB" dirty="0" smtClean="0"/>
              <a:t>ESA’s Research and Development  plans</a:t>
            </a:r>
            <a:endParaRPr lang="en-GB" dirty="0"/>
          </a:p>
        </p:txBody>
      </p:sp>
      <p:sp>
        <p:nvSpPr>
          <p:cNvPr id="3" name="Content Placeholder 2"/>
          <p:cNvSpPr>
            <a:spLocks noGrp="1"/>
          </p:cNvSpPr>
          <p:nvPr>
            <p:ph idx="1"/>
          </p:nvPr>
        </p:nvSpPr>
        <p:spPr>
          <a:xfrm>
            <a:off x="606425" y="1171576"/>
            <a:ext cx="8013700" cy="5419724"/>
          </a:xfrm>
        </p:spPr>
        <p:txBody>
          <a:bodyPr/>
          <a:lstStyle/>
          <a:p>
            <a:pPr>
              <a:buFont typeface="Arial" pitchFamily="34" charset="0"/>
              <a:buChar char="•"/>
            </a:pPr>
            <a:r>
              <a:rPr lang="en-GB" dirty="0" smtClean="0"/>
              <a:t>Very soon</a:t>
            </a:r>
          </a:p>
          <a:p>
            <a:pPr lvl="1">
              <a:buFont typeface="Arial" pitchFamily="34" charset="0"/>
              <a:buChar char="•"/>
            </a:pPr>
            <a:r>
              <a:rPr lang="en-US" dirty="0"/>
              <a:t>Prototype Passive Field-Effect Electron Emitter for Charging </a:t>
            </a:r>
            <a:r>
              <a:rPr lang="en-US" dirty="0" smtClean="0"/>
              <a:t>Alleviation – TRP - bid response in progress</a:t>
            </a:r>
          </a:p>
          <a:p>
            <a:pPr lvl="1">
              <a:buFont typeface="Arial" pitchFamily="34" charset="0"/>
              <a:buChar char="•"/>
            </a:pPr>
            <a:r>
              <a:rPr lang="en-US" dirty="0" smtClean="0"/>
              <a:t>Modelling of electrostatic environment of ion-emitting spacecraft – under negotiation</a:t>
            </a:r>
          </a:p>
          <a:p>
            <a:pPr>
              <a:buFont typeface="Arial" pitchFamily="34" charset="0"/>
              <a:buChar char="•"/>
            </a:pPr>
            <a:r>
              <a:rPr lang="en-US" dirty="0" smtClean="0"/>
              <a:t>In work plan</a:t>
            </a:r>
          </a:p>
          <a:p>
            <a:pPr lvl="1">
              <a:buFont typeface="Arial" pitchFamily="34" charset="0"/>
              <a:buChar char="•"/>
            </a:pPr>
            <a:r>
              <a:rPr lang="en-US" dirty="0"/>
              <a:t>Electrostatic Discharge Monitor for GEO </a:t>
            </a:r>
            <a:r>
              <a:rPr lang="en-US" dirty="0" smtClean="0"/>
              <a:t>satellites – ARTES-AT – 500kEuro – P1 - ITT expected May 2017</a:t>
            </a:r>
          </a:p>
          <a:p>
            <a:pPr lvl="1">
              <a:buFont typeface="Arial" pitchFamily="34" charset="0"/>
              <a:buChar char="•"/>
            </a:pPr>
            <a:r>
              <a:rPr lang="en-US" dirty="0" err="1"/>
              <a:t>Miniaturised</a:t>
            </a:r>
            <a:r>
              <a:rPr lang="en-US" dirty="0"/>
              <a:t> Radiation </a:t>
            </a:r>
            <a:r>
              <a:rPr lang="en-US" dirty="0" smtClean="0"/>
              <a:t>Monitor – ARTES-AT - P1-  500Euro – ITT expected April 2017</a:t>
            </a:r>
          </a:p>
          <a:p>
            <a:pPr lvl="1">
              <a:buFont typeface="Arial" pitchFamily="34" charset="0"/>
              <a:buChar char="•"/>
            </a:pPr>
            <a:r>
              <a:rPr lang="en-US" dirty="0"/>
              <a:t>Study of Electrostatic Discharge phenomena on European Photovoltaic </a:t>
            </a:r>
            <a:r>
              <a:rPr lang="en-US" dirty="0" smtClean="0"/>
              <a:t>Assemblies – ARTES-AT - P2 - 500kEuro – no ITT date set</a:t>
            </a:r>
          </a:p>
          <a:p>
            <a:pPr lvl="1">
              <a:buFont typeface="Arial" pitchFamily="34" charset="0"/>
              <a:buChar char="•"/>
            </a:pPr>
            <a:r>
              <a:rPr lang="en-US" dirty="0"/>
              <a:t>Configuration of SPIS tool for ESA missions </a:t>
            </a:r>
            <a:r>
              <a:rPr lang="en-US" dirty="0" smtClean="0"/>
              <a:t>– EST</a:t>
            </a:r>
          </a:p>
          <a:p>
            <a:pPr lvl="1">
              <a:buFont typeface="Arial" pitchFamily="34" charset="0"/>
              <a:buChar char="•"/>
            </a:pPr>
            <a:r>
              <a:rPr lang="en-US" dirty="0"/>
              <a:t>Mini Ion emitter for Spacecraft Potential  Mitigation on Science Missions – </a:t>
            </a:r>
            <a:r>
              <a:rPr lang="en-US" dirty="0" smtClean="0"/>
              <a:t>400k – TRP (postponed to 2018)</a:t>
            </a:r>
            <a:endParaRPr lang="en-US" dirty="0"/>
          </a:p>
          <a:p>
            <a:pPr lvl="1">
              <a:buFont typeface="Arial" pitchFamily="34" charset="0"/>
              <a:buChar char="•"/>
            </a:pPr>
            <a:endParaRPr lang="en-US" dirty="0" smtClean="0"/>
          </a:p>
          <a:p>
            <a:pPr lvl="1">
              <a:buFont typeface="Arial" pitchFamily="34" charset="0"/>
              <a:buChar char="•"/>
            </a:pPr>
            <a:endParaRPr lang="en-US" dirty="0" smtClean="0">
              <a:solidFill>
                <a:srgbClr val="FF0000"/>
              </a:solidFill>
            </a:endParaRPr>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GB" dirty="0" smtClean="0"/>
          </a:p>
          <a:p>
            <a:endParaRPr lang="en-GB" dirty="0" smtClean="0"/>
          </a:p>
          <a:p>
            <a:endParaRPr lang="en-GB" dirty="0"/>
          </a:p>
        </p:txBody>
      </p:sp>
    </p:spTree>
    <p:extLst>
      <p:ext uri="{BB962C8B-B14F-4D97-AF65-F5344CB8AC3E}">
        <p14:creationId xmlns:p14="http://schemas.microsoft.com/office/powerpoint/2010/main" val="1767038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209799"/>
            <a:ext cx="6105525" cy="769441"/>
          </a:xfrm>
        </p:spPr>
        <p:txBody>
          <a:bodyPr/>
          <a:lstStyle/>
          <a:p>
            <a:r>
              <a:rPr lang="en-US" dirty="0"/>
              <a:t>Electrostatic Discharge Monitor for GEO satellites</a:t>
            </a:r>
            <a:endParaRPr lang="en-GB" dirty="0"/>
          </a:p>
        </p:txBody>
      </p:sp>
      <p:sp>
        <p:nvSpPr>
          <p:cNvPr id="3" name="Content Placeholder 2"/>
          <p:cNvSpPr>
            <a:spLocks noGrp="1"/>
          </p:cNvSpPr>
          <p:nvPr>
            <p:ph idx="1"/>
          </p:nvPr>
        </p:nvSpPr>
        <p:spPr>
          <a:xfrm>
            <a:off x="598859" y="1566194"/>
            <a:ext cx="7905750" cy="4638675"/>
          </a:xfrm>
        </p:spPr>
        <p:txBody>
          <a:bodyPr/>
          <a:lstStyle/>
          <a:p>
            <a:pPr marL="285750" indent="-285750">
              <a:buFont typeface="Arial" pitchFamily="34" charset="0"/>
              <a:buChar char="•"/>
            </a:pPr>
            <a:r>
              <a:rPr lang="en-GB" dirty="0" smtClean="0"/>
              <a:t>Programme: ARTES-AT</a:t>
            </a:r>
            <a:endParaRPr lang="en-GB" dirty="0" smtClean="0"/>
          </a:p>
          <a:p>
            <a:pPr marL="285750" indent="-285750">
              <a:buFont typeface="Arial" pitchFamily="34" charset="0"/>
              <a:buChar char="•"/>
            </a:pPr>
            <a:r>
              <a:rPr lang="en-US" dirty="0" smtClean="0"/>
              <a:t>Objective</a:t>
            </a:r>
          </a:p>
          <a:p>
            <a:pPr marL="1169988" lvl="1" indent="-285750">
              <a:buFont typeface="Arial" pitchFamily="34" charset="0"/>
              <a:buChar char="•"/>
            </a:pPr>
            <a:r>
              <a:rPr lang="en-US" dirty="0" smtClean="0"/>
              <a:t>Develop </a:t>
            </a:r>
            <a:r>
              <a:rPr lang="en-US" dirty="0"/>
              <a:t>and test an engineering model of a monitor for measuring electrostatic discharge transients on spacecraft</a:t>
            </a:r>
            <a:r>
              <a:rPr lang="en-US" dirty="0" smtClean="0"/>
              <a:t>.</a:t>
            </a:r>
          </a:p>
          <a:p>
            <a:pPr marL="1169988" lvl="1" indent="-285750">
              <a:buFont typeface="Arial" pitchFamily="34" charset="0"/>
              <a:buChar char="•"/>
            </a:pPr>
            <a:r>
              <a:rPr lang="en-US" dirty="0" smtClean="0"/>
              <a:t>Such </a:t>
            </a:r>
            <a:r>
              <a:rPr lang="en-US" dirty="0"/>
              <a:t>a device will allow to gather information  on the number and characteristics  of electrostatic  discharge  transients  in order to better match the electrostatic discharge design and verification methods to the needs and to provide vital information for anomaly diagnosis, resolution and prevention.</a:t>
            </a:r>
          </a:p>
          <a:p>
            <a:pPr marL="285750" indent="-285750">
              <a:buFont typeface="Arial" pitchFamily="34" charset="0"/>
              <a:buChar char="•"/>
            </a:pPr>
            <a:r>
              <a:rPr lang="en-US" dirty="0" smtClean="0"/>
              <a:t>Price range: </a:t>
            </a:r>
            <a:r>
              <a:rPr lang="en-US" dirty="0" smtClean="0"/>
              <a:t>500kEuro</a:t>
            </a:r>
          </a:p>
          <a:p>
            <a:pPr marL="285750" indent="-285750">
              <a:buFont typeface="Arial" pitchFamily="34" charset="0"/>
              <a:buChar char="•"/>
            </a:pPr>
            <a:r>
              <a:rPr lang="en-US" dirty="0" smtClean="0"/>
              <a:t>Open competition. </a:t>
            </a:r>
          </a:p>
          <a:p>
            <a:pPr marL="285750" indent="-285750">
              <a:buFont typeface="Arial" pitchFamily="34" charset="0"/>
              <a:buChar char="•"/>
            </a:pPr>
            <a:r>
              <a:rPr lang="en-US" dirty="0" smtClean="0"/>
              <a:t>ITT expected to be issued in May 2017</a:t>
            </a:r>
            <a:endParaRPr lang="en-GB" dirty="0" smtClean="0"/>
          </a:p>
        </p:txBody>
      </p:sp>
    </p:spTree>
    <p:extLst>
      <p:ext uri="{BB962C8B-B14F-4D97-AF65-F5344CB8AC3E}">
        <p14:creationId xmlns:p14="http://schemas.microsoft.com/office/powerpoint/2010/main" val="1221938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209798"/>
            <a:ext cx="6105525" cy="769441"/>
          </a:xfrm>
        </p:spPr>
        <p:txBody>
          <a:bodyPr/>
          <a:lstStyle/>
          <a:p>
            <a:r>
              <a:rPr lang="en-US" dirty="0" err="1"/>
              <a:t>Miniaturised</a:t>
            </a:r>
            <a:r>
              <a:rPr lang="en-US" dirty="0"/>
              <a:t> Radiation Monitor </a:t>
            </a:r>
            <a:br>
              <a:rPr lang="en-US" dirty="0"/>
            </a:br>
            <a:endParaRPr lang="en-GB" dirty="0"/>
          </a:p>
        </p:txBody>
      </p:sp>
      <p:sp>
        <p:nvSpPr>
          <p:cNvPr id="3" name="Content Placeholder 2"/>
          <p:cNvSpPr>
            <a:spLocks noGrp="1"/>
          </p:cNvSpPr>
          <p:nvPr>
            <p:ph idx="1"/>
          </p:nvPr>
        </p:nvSpPr>
        <p:spPr/>
        <p:txBody>
          <a:bodyPr/>
          <a:lstStyle/>
          <a:p>
            <a:pPr marL="0" indent="0">
              <a:buNone/>
            </a:pPr>
            <a:r>
              <a:rPr lang="en-US" dirty="0" err="1" smtClean="0"/>
              <a:t>Programme</a:t>
            </a:r>
            <a:r>
              <a:rPr lang="en-US" dirty="0" smtClean="0"/>
              <a:t>: ARTES-AT</a:t>
            </a:r>
            <a:endParaRPr lang="en-US" dirty="0" smtClean="0"/>
          </a:p>
          <a:p>
            <a:pPr marL="0" indent="0">
              <a:buNone/>
            </a:pPr>
            <a:r>
              <a:rPr lang="en-US" dirty="0" smtClean="0"/>
              <a:t>Objective: </a:t>
            </a:r>
            <a:endParaRPr lang="en-US" dirty="0" smtClean="0"/>
          </a:p>
          <a:p>
            <a:pPr marL="1169988" lvl="1" indent="-285750">
              <a:buFont typeface="Arial" panose="020B0604020202020204" pitchFamily="34" charset="0"/>
              <a:buChar char="•"/>
            </a:pPr>
            <a:r>
              <a:rPr lang="en-US" dirty="0" smtClean="0"/>
              <a:t>… </a:t>
            </a:r>
            <a:r>
              <a:rPr lang="en-US" dirty="0" smtClean="0"/>
              <a:t>to </a:t>
            </a:r>
            <a:r>
              <a:rPr lang="en-US" dirty="0"/>
              <a:t>design, develop and test a small (&lt; 0.2 kg) radiation monitor capable of broad sensing of energetic charged particles for GEO telecommunication mission and electric propulsion orbit raising. </a:t>
            </a:r>
            <a:endParaRPr lang="en-US" dirty="0" smtClean="0"/>
          </a:p>
          <a:p>
            <a:pPr marL="1169988" lvl="1" indent="-285750">
              <a:buFont typeface="Arial" panose="020B0604020202020204" pitchFamily="34" charset="0"/>
              <a:buChar char="•"/>
            </a:pPr>
            <a:r>
              <a:rPr lang="en-US" dirty="0" smtClean="0"/>
              <a:t>Targeted </a:t>
            </a:r>
            <a:r>
              <a:rPr lang="en-US" dirty="0"/>
              <a:t>Improvements</a:t>
            </a:r>
            <a:r>
              <a:rPr lang="en-US" dirty="0" smtClean="0"/>
              <a:t>: An </a:t>
            </a:r>
            <a:r>
              <a:rPr lang="en-US" dirty="0"/>
              <a:t>order </a:t>
            </a:r>
            <a:r>
              <a:rPr lang="en-US" dirty="0" smtClean="0"/>
              <a:t>of magnitude </a:t>
            </a:r>
            <a:r>
              <a:rPr lang="en-US" dirty="0"/>
              <a:t>reduction in the mass and volume as compared to present-day radiation monitors. Lower complexity and replacement of expensive materials compared to solution available </a:t>
            </a:r>
            <a:r>
              <a:rPr lang="en-US" dirty="0" smtClean="0"/>
              <a:t>today……..</a:t>
            </a:r>
          </a:p>
          <a:p>
            <a:pPr marL="0" indent="0">
              <a:buNone/>
            </a:pPr>
            <a:r>
              <a:rPr lang="en-US" dirty="0" smtClean="0"/>
              <a:t>Price </a:t>
            </a:r>
            <a:r>
              <a:rPr lang="en-US" dirty="0"/>
              <a:t>Range: 	</a:t>
            </a:r>
            <a:r>
              <a:rPr lang="en-US" dirty="0" smtClean="0"/>
              <a:t>500 </a:t>
            </a:r>
            <a:r>
              <a:rPr lang="en-US" dirty="0" smtClean="0"/>
              <a:t>KEURO</a:t>
            </a:r>
          </a:p>
          <a:p>
            <a:pPr marL="0" indent="0">
              <a:buNone/>
            </a:pPr>
            <a:r>
              <a:rPr lang="en-US" dirty="0" smtClean="0"/>
              <a:t>Open </a:t>
            </a:r>
            <a:r>
              <a:rPr lang="en-US" dirty="0" smtClean="0"/>
              <a:t>competition</a:t>
            </a:r>
          </a:p>
          <a:p>
            <a:pPr marL="0" indent="0">
              <a:buNone/>
            </a:pPr>
            <a:r>
              <a:rPr lang="en-US" dirty="0"/>
              <a:t>ITT expected to be issued in </a:t>
            </a:r>
            <a:r>
              <a:rPr lang="en-US" dirty="0" smtClean="0"/>
              <a:t>April </a:t>
            </a:r>
            <a:r>
              <a:rPr lang="en-US" dirty="0"/>
              <a:t>2017</a:t>
            </a:r>
          </a:p>
          <a:p>
            <a:pPr marL="0" indent="0">
              <a:buNone/>
            </a:pPr>
            <a:endParaRPr lang="en-US" dirty="0" smtClean="0"/>
          </a:p>
        </p:txBody>
      </p:sp>
    </p:spTree>
    <p:extLst>
      <p:ext uri="{BB962C8B-B14F-4D97-AF65-F5344CB8AC3E}">
        <p14:creationId xmlns:p14="http://schemas.microsoft.com/office/powerpoint/2010/main" val="25527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0"/>
            <a:ext cx="7137400" cy="1487070"/>
          </a:xfrm>
        </p:spPr>
        <p:txBody>
          <a:bodyPr/>
          <a:lstStyle/>
          <a:p>
            <a:r>
              <a:rPr lang="en-US" dirty="0"/>
              <a:t>STUDY OF ELECTROSTATIC DISCHARGE PHENOMENA ON EUROPEAN PHOTOVOLTAIC ASSEMBLIES </a:t>
            </a:r>
            <a:r>
              <a:rPr lang="en-US" dirty="0" smtClean="0"/>
              <a:t> </a:t>
            </a:r>
            <a:r>
              <a:rPr lang="en-US" dirty="0"/>
              <a:t/>
            </a:r>
            <a:br>
              <a:rPr lang="en-US" dirty="0"/>
            </a:br>
            <a:endParaRPr lang="en-GB" dirty="0"/>
          </a:p>
        </p:txBody>
      </p:sp>
      <p:sp>
        <p:nvSpPr>
          <p:cNvPr id="3" name="Content Placeholder 2"/>
          <p:cNvSpPr>
            <a:spLocks noGrp="1"/>
          </p:cNvSpPr>
          <p:nvPr>
            <p:ph idx="1"/>
          </p:nvPr>
        </p:nvSpPr>
        <p:spPr>
          <a:xfrm>
            <a:off x="564675" y="1322848"/>
            <a:ext cx="7905750" cy="4318000"/>
          </a:xfrm>
        </p:spPr>
        <p:txBody>
          <a:bodyPr/>
          <a:lstStyle/>
          <a:p>
            <a:pPr marL="0" indent="0">
              <a:buNone/>
            </a:pPr>
            <a:r>
              <a:rPr lang="en-US" dirty="0" err="1" smtClean="0"/>
              <a:t>Programme</a:t>
            </a:r>
            <a:r>
              <a:rPr lang="en-US" dirty="0" smtClean="0"/>
              <a:t>: ARTES-AT </a:t>
            </a:r>
            <a:r>
              <a:rPr lang="en-US" dirty="0" smtClean="0"/>
              <a:t>(P2)</a:t>
            </a:r>
          </a:p>
          <a:p>
            <a:pPr marL="0" indent="0">
              <a:buNone/>
            </a:pPr>
            <a:r>
              <a:rPr lang="en-US" dirty="0" smtClean="0"/>
              <a:t>Objective: </a:t>
            </a:r>
            <a:endParaRPr lang="en-US" dirty="0" smtClean="0"/>
          </a:p>
          <a:p>
            <a:pPr marL="1169988" lvl="1" indent="-285750">
              <a:buFont typeface="Arial" panose="020B0604020202020204" pitchFamily="34" charset="0"/>
              <a:buChar char="•"/>
            </a:pPr>
            <a:r>
              <a:rPr lang="en-US" dirty="0" smtClean="0"/>
              <a:t>To </a:t>
            </a:r>
            <a:r>
              <a:rPr lang="en-US" dirty="0"/>
              <a:t>demonstrate the robustness of European Photovoltaic Assembly technology against Electrostatic Discharge (ESD) events. - To enhance the knowledge of ESD phenomena and verifying the design margins, using simulation and coupons </a:t>
            </a:r>
            <a:r>
              <a:rPr lang="en-US" dirty="0" smtClean="0"/>
              <a:t>test.</a:t>
            </a:r>
          </a:p>
          <a:p>
            <a:pPr marL="1169988" lvl="1" indent="-285750">
              <a:buFont typeface="Arial" panose="020B0604020202020204" pitchFamily="34" charset="0"/>
              <a:buChar char="•"/>
            </a:pPr>
            <a:r>
              <a:rPr lang="en-US" dirty="0" smtClean="0"/>
              <a:t>Targeted </a:t>
            </a:r>
            <a:r>
              <a:rPr lang="en-US" dirty="0"/>
              <a:t>Improvements: The increase of confidence of the reliability of European photovoltaic assembly technology. The verification and validation of a more realistic Electrostatic Discharge qualification test using a flash-over simulator. </a:t>
            </a:r>
            <a:endParaRPr lang="en-US" dirty="0"/>
          </a:p>
          <a:p>
            <a:pPr marL="1169988" lvl="1" indent="-285750">
              <a:buFont typeface="Arial" panose="020B0604020202020204" pitchFamily="34" charset="0"/>
              <a:buChar char="•"/>
            </a:pPr>
            <a:r>
              <a:rPr lang="en-US" dirty="0" smtClean="0"/>
              <a:t>Priority </a:t>
            </a:r>
            <a:r>
              <a:rPr lang="en-US" dirty="0"/>
              <a:t>2 activities will only be initiated on the explicit request of at least one delegation. </a:t>
            </a:r>
            <a:r>
              <a:rPr lang="en-GB" dirty="0" smtClean="0"/>
              <a:t>…..</a:t>
            </a:r>
          </a:p>
          <a:p>
            <a:pPr marL="0" indent="0">
              <a:buNone/>
            </a:pPr>
            <a:r>
              <a:rPr lang="en-GB" dirty="0" smtClean="0"/>
              <a:t>Open Competition</a:t>
            </a:r>
            <a:endParaRPr lang="en-GB" dirty="0"/>
          </a:p>
          <a:p>
            <a:pPr marL="0" indent="0">
              <a:buNone/>
            </a:pPr>
            <a:r>
              <a:rPr lang="en-GB" dirty="0" smtClean="0"/>
              <a:t>Price </a:t>
            </a:r>
            <a:r>
              <a:rPr lang="en-GB" dirty="0"/>
              <a:t>Range: 	</a:t>
            </a:r>
            <a:r>
              <a:rPr lang="en-GB" dirty="0" smtClean="0"/>
              <a:t>500 </a:t>
            </a:r>
            <a:r>
              <a:rPr lang="en-GB" dirty="0"/>
              <a:t>KEURO</a:t>
            </a:r>
          </a:p>
        </p:txBody>
      </p:sp>
    </p:spTree>
    <p:extLst>
      <p:ext uri="{BB962C8B-B14F-4D97-AF65-F5344CB8AC3E}">
        <p14:creationId xmlns:p14="http://schemas.microsoft.com/office/powerpoint/2010/main" val="918770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6"/>
            <a:ext cx="6105525" cy="430887"/>
          </a:xfrm>
        </p:spPr>
        <p:txBody>
          <a:bodyPr/>
          <a:lstStyle/>
          <a:p>
            <a:r>
              <a:rPr lang="en-US" dirty="0" smtClean="0"/>
              <a:t>SSA SWE Work plan</a:t>
            </a:r>
            <a:endParaRPr lang="en-GB" dirty="0"/>
          </a:p>
        </p:txBody>
      </p:sp>
      <p:sp>
        <p:nvSpPr>
          <p:cNvPr id="3" name="Content Placeholder 2"/>
          <p:cNvSpPr>
            <a:spLocks noGrp="1"/>
          </p:cNvSpPr>
          <p:nvPr>
            <p:ph idx="1"/>
          </p:nvPr>
        </p:nvSpPr>
        <p:spPr>
          <a:xfrm>
            <a:off x="615950" y="1314450"/>
            <a:ext cx="8263130" cy="4676775"/>
          </a:xfrm>
        </p:spPr>
        <p:txBody>
          <a:bodyPr/>
          <a:lstStyle/>
          <a:p>
            <a:pPr marL="285750" indent="-285750">
              <a:buFont typeface="Arial" panose="020B0604020202020204" pitchFamily="34" charset="0"/>
              <a:buChar char="•"/>
            </a:pPr>
            <a:r>
              <a:rPr lang="en-US" dirty="0" smtClean="0"/>
              <a:t>P3-LGR-III SWE </a:t>
            </a:r>
            <a:r>
              <a:rPr lang="en-US" dirty="0"/>
              <a:t>instrument pre-developments – Part </a:t>
            </a:r>
            <a:r>
              <a:rPr lang="en-US" dirty="0" smtClean="0"/>
              <a:t>2 including (In-situ </a:t>
            </a:r>
            <a:r>
              <a:rPr lang="en-US" dirty="0"/>
              <a:t>instruments L-mission System Study Support &amp; </a:t>
            </a:r>
            <a:r>
              <a:rPr lang="en-US" dirty="0" smtClean="0"/>
              <a:t>Pre-development), </a:t>
            </a:r>
            <a:r>
              <a:rPr lang="en-US" dirty="0" smtClean="0"/>
              <a:t>€1500k, </a:t>
            </a:r>
            <a:r>
              <a:rPr lang="en-US" dirty="0" smtClean="0"/>
              <a:t>24m</a:t>
            </a:r>
            <a:endParaRPr lang="en-US" dirty="0"/>
          </a:p>
          <a:p>
            <a:pPr marL="285750" indent="-285750">
              <a:buFont typeface="Arial" panose="020B0604020202020204" pitchFamily="34" charset="0"/>
              <a:buChar char="•"/>
            </a:pPr>
            <a:r>
              <a:rPr lang="en-US" dirty="0" smtClean="0"/>
              <a:t>P3-SWE-106, Space </a:t>
            </a:r>
            <a:r>
              <a:rPr lang="en-US" dirty="0"/>
              <a:t>Radiation Expert Service Centre </a:t>
            </a:r>
            <a:r>
              <a:rPr lang="en-US" dirty="0" smtClean="0"/>
              <a:t>extension, </a:t>
            </a:r>
            <a:r>
              <a:rPr lang="en-US" dirty="0" smtClean="0"/>
              <a:t>€750k</a:t>
            </a:r>
            <a:r>
              <a:rPr lang="en-US" dirty="0"/>
              <a:t>, </a:t>
            </a:r>
            <a:r>
              <a:rPr lang="en-US" dirty="0" smtClean="0"/>
              <a:t>18m</a:t>
            </a:r>
            <a:endParaRPr lang="en-US" dirty="0"/>
          </a:p>
          <a:p>
            <a:pPr marL="285750" indent="-285750">
              <a:buFont typeface="Arial" panose="020B0604020202020204" pitchFamily="34" charset="0"/>
              <a:buChar char="•"/>
            </a:pPr>
            <a:r>
              <a:rPr lang="en-US" dirty="0" smtClean="0"/>
              <a:t>P3-SWE-330</a:t>
            </a:r>
            <a:r>
              <a:rPr lang="en-US" dirty="0" smtClean="0"/>
              <a:t>, SOSMAG-GK2A </a:t>
            </a:r>
            <a:r>
              <a:rPr lang="en-US" dirty="0"/>
              <a:t>integration, LEOP, inflight campaign and early operation, </a:t>
            </a:r>
            <a:r>
              <a:rPr lang="en-US" dirty="0" smtClean="0"/>
              <a:t>€500k</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P3-SWE-352</a:t>
            </a:r>
            <a:r>
              <a:rPr lang="en-US" dirty="0" smtClean="0"/>
              <a:t>, Wide </a:t>
            </a:r>
            <a:r>
              <a:rPr lang="en-US" dirty="0"/>
              <a:t>field </a:t>
            </a:r>
            <a:r>
              <a:rPr lang="en-US" dirty="0" err="1"/>
              <a:t>auroral</a:t>
            </a:r>
            <a:r>
              <a:rPr lang="en-US" dirty="0"/>
              <a:t> </a:t>
            </a:r>
            <a:r>
              <a:rPr lang="en-US" dirty="0" smtClean="0"/>
              <a:t>camera, </a:t>
            </a:r>
            <a:r>
              <a:rPr lang="en-US" dirty="0" smtClean="0"/>
              <a:t>€500k</a:t>
            </a:r>
            <a:r>
              <a:rPr lang="en-US" dirty="0" smtClean="0"/>
              <a:t>, 24m</a:t>
            </a:r>
            <a:endParaRPr lang="en-US" dirty="0"/>
          </a:p>
          <a:p>
            <a:pPr marL="285750" indent="-285750">
              <a:buFont typeface="Arial" panose="020B0604020202020204" pitchFamily="34" charset="0"/>
              <a:buChar char="•"/>
            </a:pPr>
            <a:r>
              <a:rPr lang="en-US" dirty="0"/>
              <a:t>P3-SWE-108, </a:t>
            </a:r>
            <a:r>
              <a:rPr lang="en-US" dirty="0" err="1"/>
              <a:t>Heliospheric</a:t>
            </a:r>
            <a:r>
              <a:rPr lang="en-US" dirty="0"/>
              <a:t> Weather Expert Service Centre extension, </a:t>
            </a:r>
            <a:r>
              <a:rPr lang="en-US" dirty="0" smtClean="0"/>
              <a:t>€750k, 18m</a:t>
            </a:r>
            <a:endParaRPr lang="en-US" dirty="0"/>
          </a:p>
          <a:p>
            <a:pPr marL="285750" indent="-285750">
              <a:buFont typeface="Arial" panose="020B0604020202020204" pitchFamily="34" charset="0"/>
              <a:buChar char="•"/>
            </a:pPr>
            <a:r>
              <a:rPr lang="en-US" dirty="0"/>
              <a:t>P3-SWE-110, Ionospheric Weather Expert Service Centre extension, </a:t>
            </a:r>
            <a:r>
              <a:rPr lang="en-US" dirty="0" smtClean="0"/>
              <a:t>€750k, 18m</a:t>
            </a:r>
            <a:endParaRPr lang="en-US" dirty="0"/>
          </a:p>
          <a:p>
            <a:pPr marL="285750" indent="-285750">
              <a:buFont typeface="Arial" panose="020B0604020202020204" pitchFamily="34" charset="0"/>
              <a:buChar char="•"/>
            </a:pPr>
            <a:r>
              <a:rPr lang="en-US" dirty="0"/>
              <a:t>P3-SWE-112, Geomagnetic Conditions Expert Service Centre extension, </a:t>
            </a:r>
            <a:r>
              <a:rPr lang="en-US" dirty="0" smtClean="0"/>
              <a:t>€750k, 18m</a:t>
            </a: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1169988" lvl="1" indent="-285750">
              <a:buFont typeface="Arial" panose="020B0604020202020204" pitchFamily="34" charset="0"/>
              <a:buChar char="•"/>
            </a:pPr>
            <a:endParaRPr lang="en-US" dirty="0" smtClean="0"/>
          </a:p>
          <a:p>
            <a:endParaRPr lang="en-GB" dirty="0"/>
          </a:p>
        </p:txBody>
      </p:sp>
    </p:spTree>
    <p:extLst>
      <p:ext uri="{BB962C8B-B14F-4D97-AF65-F5344CB8AC3E}">
        <p14:creationId xmlns:p14="http://schemas.microsoft.com/office/powerpoint/2010/main" val="1728085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5"/>
            <a:ext cx="6105525" cy="430887"/>
          </a:xfrm>
        </p:spPr>
        <p:txBody>
          <a:bodyPr/>
          <a:lstStyle/>
          <a:p>
            <a:r>
              <a:rPr lang="en-US" dirty="0" smtClean="0"/>
              <a:t>The (uncertain) future</a:t>
            </a:r>
            <a:endParaRPr lang="en-GB" dirty="0"/>
          </a:p>
        </p:txBody>
      </p:sp>
      <p:sp>
        <p:nvSpPr>
          <p:cNvPr id="3" name="Content Placeholder 2"/>
          <p:cNvSpPr>
            <a:spLocks noGrp="1"/>
          </p:cNvSpPr>
          <p:nvPr>
            <p:ph idx="1"/>
          </p:nvPr>
        </p:nvSpPr>
        <p:spPr>
          <a:xfrm>
            <a:off x="574386" y="1396134"/>
            <a:ext cx="7905750" cy="4318000"/>
          </a:xfrm>
        </p:spPr>
        <p:txBody>
          <a:bodyPr/>
          <a:lstStyle/>
          <a:p>
            <a:pPr>
              <a:buFont typeface="Arial" panose="020B0604020202020204" pitchFamily="34" charset="0"/>
              <a:buChar char="•"/>
            </a:pPr>
            <a:r>
              <a:rPr lang="en-US" dirty="0" smtClean="0"/>
              <a:t>GSTP</a:t>
            </a:r>
          </a:p>
          <a:p>
            <a:pPr lvl="1">
              <a:buFont typeface="Arial" panose="020B0604020202020204" pitchFamily="34" charset="0"/>
              <a:buChar char="•"/>
            </a:pPr>
            <a:r>
              <a:rPr lang="en-US" dirty="0" smtClean="0"/>
              <a:t>HOPE-M continuation</a:t>
            </a:r>
            <a:endParaRPr lang="en-US" dirty="0" smtClean="0"/>
          </a:p>
          <a:p>
            <a:pPr lvl="1">
              <a:buFont typeface="Arial" panose="020B0604020202020204" pitchFamily="34" charset="0"/>
              <a:buChar char="•"/>
            </a:pPr>
            <a:r>
              <a:rPr lang="en-US" dirty="0" smtClean="0"/>
              <a:t>“Compendium” being put together</a:t>
            </a:r>
          </a:p>
          <a:p>
            <a:pPr lvl="2">
              <a:buFont typeface="Arial" panose="020B0604020202020204" pitchFamily="34" charset="0"/>
              <a:buChar char="•"/>
            </a:pPr>
            <a:r>
              <a:rPr lang="en-US" dirty="0"/>
              <a:t>Flight plume diagnostics/ spacecraft  electric propulsion </a:t>
            </a:r>
            <a:r>
              <a:rPr lang="en-US" dirty="0" smtClean="0"/>
              <a:t>interaction</a:t>
            </a:r>
          </a:p>
          <a:p>
            <a:pPr lvl="2">
              <a:buFont typeface="Arial" panose="020B0604020202020204" pitchFamily="34" charset="0"/>
              <a:buChar char="•"/>
            </a:pPr>
            <a:r>
              <a:rPr lang="en-US" dirty="0"/>
              <a:t>Electric Propulsion Plasma Diagnostics for testing in ground </a:t>
            </a:r>
            <a:r>
              <a:rPr lang="en-US" dirty="0" smtClean="0"/>
              <a:t>facilities</a:t>
            </a:r>
          </a:p>
          <a:p>
            <a:pPr lvl="2">
              <a:buFont typeface="Arial" panose="020B0604020202020204" pitchFamily="34" charset="0"/>
              <a:buChar char="•"/>
            </a:pPr>
            <a:r>
              <a:rPr lang="en-US" dirty="0"/>
              <a:t>Coulomb drag and E-sail propulsion for interplanetary </a:t>
            </a:r>
            <a:r>
              <a:rPr lang="en-US" dirty="0" smtClean="0"/>
              <a:t>nanosatellites</a:t>
            </a:r>
          </a:p>
          <a:p>
            <a:pPr lvl="2">
              <a:buFont typeface="Arial" panose="020B0604020202020204" pitchFamily="34" charset="0"/>
              <a:buChar char="•"/>
            </a:pPr>
            <a:r>
              <a:rPr lang="en-US" dirty="0"/>
              <a:t>Low resource plasma </a:t>
            </a:r>
            <a:r>
              <a:rPr lang="en-US" dirty="0" smtClean="0"/>
              <a:t>monitor prototype</a:t>
            </a:r>
            <a:endParaRPr lang="en-US" dirty="0" smtClean="0"/>
          </a:p>
          <a:p>
            <a:pPr lvl="2">
              <a:buFont typeface="Arial" panose="020B0604020202020204" pitchFamily="34" charset="0"/>
              <a:buChar char="•"/>
            </a:pPr>
            <a:r>
              <a:rPr lang="en-US" dirty="0" smtClean="0"/>
              <a:t>Small </a:t>
            </a:r>
            <a:r>
              <a:rPr lang="en-US" dirty="0" smtClean="0"/>
              <a:t>satellite environment monitor </a:t>
            </a:r>
            <a:r>
              <a:rPr lang="en-US" dirty="0" smtClean="0"/>
              <a:t>package</a:t>
            </a:r>
          </a:p>
          <a:p>
            <a:pPr lvl="3"/>
            <a:r>
              <a:rPr lang="en-US" dirty="0" smtClean="0"/>
              <a:t>Atomic oxygen, magnetometer, radiation monitor, plasma </a:t>
            </a:r>
            <a:r>
              <a:rPr lang="en-US" dirty="0" err="1" smtClean="0"/>
              <a:t>analyser</a:t>
            </a:r>
            <a:r>
              <a:rPr lang="en-US" dirty="0" smtClean="0"/>
              <a:t>, Langmuir probe, energetic neutral imager</a:t>
            </a:r>
            <a:endParaRPr lang="en-US" dirty="0" smtClean="0"/>
          </a:p>
        </p:txBody>
      </p:sp>
    </p:spTree>
    <p:extLst>
      <p:ext uri="{BB962C8B-B14F-4D97-AF65-F5344CB8AC3E}">
        <p14:creationId xmlns:p14="http://schemas.microsoft.com/office/powerpoint/2010/main" val="404425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ESA Presentation</Template>
  <TotalTime>0</TotalTime>
  <Words>748</Words>
  <Application>Microsoft Office PowerPoint</Application>
  <PresentationFormat>On-screen Show (4:3)</PresentationFormat>
  <Paragraphs>101</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ESA Presentation</vt:lpstr>
      <vt:lpstr>ESA research and development  plans </vt:lpstr>
      <vt:lpstr>ESA’s research programmes</vt:lpstr>
      <vt:lpstr>Activities related to plasma effects or charging </vt:lpstr>
      <vt:lpstr>ESA’s Research and Development  plans</vt:lpstr>
      <vt:lpstr>Electrostatic Discharge Monitor for GEO satellites</vt:lpstr>
      <vt:lpstr>Miniaturised Radiation Monitor  </vt:lpstr>
      <vt:lpstr>STUDY OF ELECTROSTATIC DISCHARGE PHENOMENA ON EUROPEAN PHOTOVOLTAIC ASSEMBLIES   </vt:lpstr>
      <vt:lpstr>SSA SWE Work plan</vt:lpstr>
      <vt:lpstr>The (uncertain) future</vt:lpstr>
      <vt:lpstr>The (uncertain) future</vt:lpstr>
    </vt:vector>
  </TitlesOfParts>
  <Company>European Space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in the area of Spacecraft Plasma Interactions</dc:title>
  <dc:creator>David Rodgers</dc:creator>
  <cp:lastModifiedBy>david rodgers</cp:lastModifiedBy>
  <cp:revision>154</cp:revision>
  <cp:lastPrinted>2017-03-31T09:02:49Z</cp:lastPrinted>
  <dcterms:created xsi:type="dcterms:W3CDTF">2013-03-06T11:58:03Z</dcterms:created>
  <dcterms:modified xsi:type="dcterms:W3CDTF">2017-03-31T09:35:20Z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Standards in the area of Spacecraft Plasma Interactions</vt:lpwstr>
  </property>
  <property fmtid="{D5CDD505-2E9C-101B-9397-08002B2CF9AE}" pid="3" name="PSubtitle">
    <vt:lpwstr>Standards</vt:lpwstr>
  </property>
  <property fmtid="{D5CDD505-2E9C-101B-9397-08002B2CF9AE}" pid="4" name="PAuthor">
    <vt:lpwstr/>
  </property>
  <property fmtid="{D5CDD505-2E9C-101B-9397-08002B2CF9AE}" pid="5" name="PPlace">
    <vt:lpwstr/>
  </property>
  <property fmtid="{D5CDD505-2E9C-101B-9397-08002B2CF9AE}" pid="6" name="PDate">
    <vt:lpwstr>19/3/2013</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4GV1.0</vt:lpwstr>
  </property>
  <property fmtid="{D5CDD505-2E9C-101B-9397-08002B2CF9AE}" pid="13" name="ShowESADialog1">
    <vt:bool>true</vt:bool>
  </property>
</Properties>
</file>