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8" r:id="rId4"/>
  </p:sldMasterIdLst>
  <p:notesMasterIdLst>
    <p:notesMasterId r:id="rId10"/>
  </p:notesMasterIdLst>
  <p:handoutMasterIdLst>
    <p:handoutMasterId r:id="rId11"/>
  </p:handoutMasterIdLst>
  <p:sldIdLst>
    <p:sldId id="258" r:id="rId5"/>
    <p:sldId id="259" r:id="rId6"/>
    <p:sldId id="260" r:id="rId7"/>
    <p:sldId id="261" r:id="rId8"/>
    <p:sldId id="262" r:id="rId9"/>
  </p:sldIdLst>
  <p:sldSz cx="9144000" cy="5143500" type="screen16x9"/>
  <p:notesSz cx="7023100" cy="93091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8DB"/>
    <a:srgbClr val="00549F"/>
    <a:srgbClr val="FDC82F"/>
    <a:srgbClr val="00338D"/>
    <a:srgbClr val="D0103A"/>
    <a:srgbClr val="008542"/>
    <a:srgbClr val="E37222"/>
    <a:srgbClr val="8224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1369" autoAdjust="0"/>
    <p:restoredTop sz="94707" autoAdjust="0"/>
  </p:normalViewPr>
  <p:slideViewPr>
    <p:cSldViewPr snapToGrid="0">
      <p:cViewPr varScale="1">
        <p:scale>
          <a:sx n="107" d="100"/>
          <a:sy n="107" d="100"/>
        </p:scale>
        <p:origin x="-486" y="-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-2659" y="-67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t" anchorCtr="0" compatLnSpc="1">
            <a:prstTxWarp prst="textNoShape">
              <a:avLst/>
            </a:prstTxWarp>
          </a:bodyPr>
          <a:lstStyle>
            <a:lvl1pPr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28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275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t" anchorCtr="0" compatLnSpc="1">
            <a:prstTxWarp prst="textNoShape">
              <a:avLst/>
            </a:prstTxWarp>
          </a:bodyPr>
          <a:lstStyle>
            <a:lvl1pPr algn="r"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28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b" anchorCtr="0" compatLnSpc="1">
            <a:prstTxWarp prst="textNoShape">
              <a:avLst/>
            </a:prstTxWarp>
          </a:bodyPr>
          <a:lstStyle>
            <a:lvl1pPr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28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b" anchorCtr="0" compatLnSpc="1">
            <a:prstTxWarp prst="textNoShape">
              <a:avLst/>
            </a:prstTxWarp>
          </a:bodyPr>
          <a:lstStyle>
            <a:lvl1pPr algn="r"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fld id="{A5B780D0-5C7F-422C-931C-25201BE19360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50459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4663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>
            <a:lvl1pPr defTabSz="862013">
              <a:defRPr sz="11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5738" y="0"/>
            <a:ext cx="3014662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>
            <a:lvl1pPr algn="r" defTabSz="862013">
              <a:defRPr sz="1100" smtClean="0"/>
            </a:lvl1pPr>
          </a:lstStyle>
          <a:p>
            <a:pPr>
              <a:defRPr/>
            </a:pPr>
            <a:fld id="{A6888345-B3D3-4351-A7A9-F936F5935E41}" type="datetimeFigureOut">
              <a:rPr lang="en-US"/>
              <a:pPr>
                <a:defRPr/>
              </a:pPr>
              <a:t>4/3/2017</a:t>
            </a:fld>
            <a:endParaRPr lang="en-US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63550" y="693738"/>
            <a:ext cx="6157913" cy="3465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435475"/>
            <a:ext cx="5200650" cy="415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70950"/>
            <a:ext cx="3014663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b" anchorCtr="0" compatLnSpc="1">
            <a:prstTxWarp prst="textNoShape">
              <a:avLst/>
            </a:prstTxWarp>
          </a:bodyPr>
          <a:lstStyle>
            <a:lvl1pPr defTabSz="862013">
              <a:defRPr sz="11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5738" y="8870950"/>
            <a:ext cx="3014662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b" anchorCtr="0" compatLnSpc="1">
            <a:prstTxWarp prst="textNoShape">
              <a:avLst/>
            </a:prstTxWarp>
          </a:bodyPr>
          <a:lstStyle>
            <a:lvl1pPr algn="r" defTabSz="862013">
              <a:defRPr sz="1100" smtClean="0"/>
            </a:lvl1pPr>
          </a:lstStyle>
          <a:p>
            <a:pPr>
              <a:defRPr/>
            </a:pPr>
            <a:fld id="{D8DF57D7-2670-4E78-96DD-D9B2280512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4303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63550" y="693738"/>
            <a:ext cx="6157913" cy="34655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DF57D7-2670-4E78-96DD-D9B22805124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335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31900" y="693738"/>
            <a:ext cx="4621213" cy="34655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DF57D7-2670-4E78-96DD-D9B22805124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0496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63550" y="693738"/>
            <a:ext cx="6157913" cy="34655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GB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DF57D7-2670-4E78-96DD-D9B22805124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811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" Type="http://schemas.openxmlformats.org/officeDocument/2006/relationships/image" Target="../media/image28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image" Target="../media/image27.jpe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9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4361" y="2914650"/>
            <a:ext cx="7948800" cy="421975"/>
          </a:xfrm>
        </p:spPr>
        <p:txBody>
          <a:bodyPr wrap="square">
            <a:spAutoFit/>
          </a:bodyPr>
          <a:lstStyle>
            <a:lvl1pPr marL="0" indent="0">
              <a:buFont typeface="Verdana" pitchFamily="34" charset="0"/>
              <a:buNone/>
              <a:defRPr sz="18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56325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87375" y="1856096"/>
            <a:ext cx="7947025" cy="584775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  <p:sp>
        <p:nvSpPr>
          <p:cNvPr id="56347" name="Text Box 27"/>
          <p:cNvSpPr txBox="1">
            <a:spLocks noChangeArrowheads="1"/>
          </p:cNvSpPr>
          <p:nvPr userDrawn="1"/>
        </p:nvSpPr>
        <p:spPr bwMode="auto">
          <a:xfrm>
            <a:off x="631825" y="4822032"/>
            <a:ext cx="50165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800" noProof="0" dirty="0"/>
          </a:p>
        </p:txBody>
      </p:sp>
      <p:pic>
        <p:nvPicPr>
          <p:cNvPr id="8" name="Picture 7" descr="16950723446_e7d8e1bfb9_o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52" b="48267"/>
          <a:stretch/>
        </p:blipFill>
        <p:spPr>
          <a:xfrm rot="5400000">
            <a:off x="2000249" y="-2000250"/>
            <a:ext cx="5143501" cy="91440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b="28614"/>
          <a:stretch/>
        </p:blipFill>
        <p:spPr>
          <a:xfrm>
            <a:off x="7787917" y="156199"/>
            <a:ext cx="1210456" cy="468000"/>
          </a:xfrm>
          <a:prstGeom prst="rect">
            <a:avLst/>
          </a:prstGeom>
        </p:spPr>
      </p:pic>
      <p:sp>
        <p:nvSpPr>
          <p:cNvPr id="10" name="Text Box 58"/>
          <p:cNvSpPr txBox="1">
            <a:spLocks noChangeArrowheads="1"/>
          </p:cNvSpPr>
          <p:nvPr userDrawn="1"/>
        </p:nvSpPr>
        <p:spPr bwMode="auto">
          <a:xfrm>
            <a:off x="162824" y="4571668"/>
            <a:ext cx="50165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b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800" noProof="0" smtClean="0">
                <a:solidFill>
                  <a:schemeClr val="bg1">
                    <a:lumMod val="85000"/>
                  </a:schemeClr>
                </a:solidFill>
              </a:rPr>
              <a:t>ESA UNCLASSIFIED - For Official Use</a:t>
            </a:r>
            <a:endParaRPr lang="en-GB" sz="800" noProof="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35" name="Picture 34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098" b="-5313"/>
          <a:stretch/>
        </p:blipFill>
        <p:spPr>
          <a:xfrm>
            <a:off x="7790400" y="4899600"/>
            <a:ext cx="1196912" cy="144000"/>
          </a:xfrm>
          <a:prstGeom prst="rect">
            <a:avLst/>
          </a:prstGeom>
        </p:spPr>
      </p:pic>
      <p:cxnSp>
        <p:nvCxnSpPr>
          <p:cNvPr id="36" name="Straight Connector 35"/>
          <p:cNvCxnSpPr/>
          <p:nvPr userDrawn="1"/>
        </p:nvCxnSpPr>
        <p:spPr>
          <a:xfrm>
            <a:off x="165932" y="4789188"/>
            <a:ext cx="8824779" cy="0"/>
          </a:xfrm>
          <a:prstGeom prst="line">
            <a:avLst/>
          </a:prstGeom>
          <a:ln w="6350" cmpd="sng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Group 62"/>
          <p:cNvGrpSpPr/>
          <p:nvPr userDrawn="1"/>
        </p:nvGrpSpPr>
        <p:grpSpPr>
          <a:xfrm>
            <a:off x="172269" y="4908007"/>
            <a:ext cx="6826666" cy="111519"/>
            <a:chOff x="172269" y="6621494"/>
            <a:chExt cx="6826666" cy="111519"/>
          </a:xfrm>
        </p:grpSpPr>
        <p:pic>
          <p:nvPicPr>
            <p:cNvPr id="64" name="Picture 63" descr="at.png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2269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5" name="Picture 64" descr="be.png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79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6" name="Picture 65" descr="ca.png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5029" y="6621494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7" name="Picture 66" descr="ch.png"/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5566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8" name="Picture 67" descr="cz.png"/>
            <p:cNvPicPr>
              <a:picLocks noChangeAspect="1"/>
            </p:cNvPicPr>
            <p:nvPr userDrawn="1"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531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9" name="Picture 68" descr="de.png"/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30472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0" name="Picture 69" descr="dk.png"/>
            <p:cNvPicPr>
              <a:picLocks noChangeAspect="1"/>
            </p:cNvPicPr>
            <p:nvPr userDrawn="1"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9766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1" name="Picture 70" descr="ee.png"/>
            <p:cNvPicPr>
              <a:picLocks noChangeAspect="1"/>
            </p:cNvPicPr>
            <p:nvPr userDrawn="1"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8298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2" name="Picture 71" descr="es.png"/>
            <p:cNvPicPr>
              <a:picLocks noChangeAspect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714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3" name="Picture 72" descr="fi.png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1956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4" name="Picture 73" descr="fr.png"/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931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5" name="Picture 74" descr="gr.png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0783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6" name="Picture 75" descr="hu.png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519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7" name="Picture 76" descr="ie.png"/>
            <p:cNvPicPr>
              <a:picLocks noChangeAspect="1"/>
            </p:cNvPicPr>
            <p:nvPr userDrawn="1"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6255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8" name="Picture 77" descr="it.png"/>
            <p:cNvPicPr>
              <a:picLocks noChangeAspect="1"/>
            </p:cNvPicPr>
            <p:nvPr userDrawn="1"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991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9" name="Picture 78" descr="lu.png"/>
            <p:cNvPicPr>
              <a:picLocks noChangeAspect="1"/>
            </p:cNvPicPr>
            <p:nvPr userDrawn="1"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8472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0" name="Picture 79" descr="nl.png"/>
            <p:cNvPicPr>
              <a:picLocks noChangeAspect="1"/>
            </p:cNvPicPr>
            <p:nvPr userDrawn="1"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99629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1" name="Picture 80" descr="no.png"/>
            <p:cNvPicPr>
              <a:picLocks noChangeAspect="1"/>
            </p:cNvPicPr>
            <p:nvPr userDrawn="1"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338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2" name="Picture 81" descr="pl.png"/>
            <p:cNvPicPr>
              <a:picLocks noChangeAspect="1"/>
            </p:cNvPicPr>
            <p:nvPr userDrawn="1"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944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3" name="Picture 82" descr="pt.png"/>
            <p:cNvPicPr>
              <a:picLocks noChangeAspect="1"/>
            </p:cNvPicPr>
            <p:nvPr userDrawn="1"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3930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4" name="Picture 83" descr="ro.png"/>
            <p:cNvPicPr>
              <a:picLocks noChangeAspect="1"/>
            </p:cNvPicPr>
            <p:nvPr userDrawn="1"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20460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5" name="Picture 84" descr="se.png"/>
            <p:cNvPicPr>
              <a:picLocks noChangeAspect="1"/>
            </p:cNvPicPr>
            <p:nvPr userDrawn="1"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5801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6" name="Picture 85" descr="uk.png"/>
            <p:cNvPicPr>
              <a:picLocks noChangeAspect="1"/>
            </p:cNvPicPr>
            <p:nvPr userDrawn="1"/>
          </p:nvPicPr>
          <p:blipFill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053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7" name="Picture 86" descr="si.png"/>
            <p:cNvPicPr>
              <a:picLocks noChangeAspect="1"/>
            </p:cNvPicPr>
            <p:nvPr userDrawn="1"/>
          </p:nvPicPr>
          <p:blipFill>
            <a:blip r:embed="rId2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35327" y="6623401"/>
              <a:ext cx="163385" cy="108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>
              <a:defRPr baseline="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687680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3086" y="149150"/>
            <a:ext cx="7174846" cy="43088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 lang="en-GB" sz="2200" b="0" dirty="0" smtClean="0">
                <a:solidFill>
                  <a:srgbClr val="0070C0"/>
                </a:solidFill>
                <a:latin typeface="Verdana"/>
                <a:ea typeface="+mj-ea"/>
                <a:cs typeface="Verdana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18801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2472362"/>
            <a:ext cx="7789050" cy="1323439"/>
          </a:xfrm>
        </p:spPr>
        <p:txBody>
          <a:bodyPr anchor="t"/>
          <a:lstStyle>
            <a:lvl1pPr algn="l">
              <a:defRPr sz="4000" b="0" cap="all">
                <a:solidFill>
                  <a:srgbClr val="0098DB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000" y="1347221"/>
            <a:ext cx="778905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04500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5950" y="1254919"/>
            <a:ext cx="3889376" cy="323850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7723" y="1254919"/>
            <a:ext cx="3888000" cy="323850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429643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123" y="1250100"/>
            <a:ext cx="3895200" cy="372600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50156"/>
            <a:ext cx="3896416" cy="371493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7"/>
            <a:ext cx="3898900" cy="2862263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7" name="Content Placeholder 5"/>
          <p:cNvSpPr>
            <a:spLocks noGrp="1"/>
          </p:cNvSpPr>
          <p:nvPr>
            <p:ph sz="quarter" idx="10"/>
          </p:nvPr>
        </p:nvSpPr>
        <p:spPr>
          <a:xfrm>
            <a:off x="619200" y="1630801"/>
            <a:ext cx="3898900" cy="2862263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3086" y="149150"/>
            <a:ext cx="7174846" cy="430887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655805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1556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3" y="1250157"/>
            <a:ext cx="4968875" cy="3243263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125" y="1250101"/>
            <a:ext cx="2846388" cy="32432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43086" y="149150"/>
            <a:ext cx="7174846" cy="430887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175323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2000" y="3724872"/>
            <a:ext cx="5932800" cy="307777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01787" y="1250156"/>
            <a:ext cx="5932488" cy="254317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2000" y="4029076"/>
            <a:ext cx="5932800" cy="46434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2607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18" Type="http://schemas.openxmlformats.org/officeDocument/2006/relationships/image" Target="../media/image8.png"/><Relationship Id="rId26" Type="http://schemas.openxmlformats.org/officeDocument/2006/relationships/image" Target="../media/image16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1.png"/><Relationship Id="rId34" Type="http://schemas.openxmlformats.org/officeDocument/2006/relationships/image" Target="../media/image24.png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17" Type="http://schemas.openxmlformats.org/officeDocument/2006/relationships/image" Target="../media/image7.png"/><Relationship Id="rId25" Type="http://schemas.openxmlformats.org/officeDocument/2006/relationships/image" Target="../media/image15.png"/><Relationship Id="rId33" Type="http://schemas.openxmlformats.org/officeDocument/2006/relationships/image" Target="../media/image2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.png"/><Relationship Id="rId20" Type="http://schemas.openxmlformats.org/officeDocument/2006/relationships/image" Target="../media/image10.png"/><Relationship Id="rId29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24" Type="http://schemas.openxmlformats.org/officeDocument/2006/relationships/image" Target="../media/image14.png"/><Relationship Id="rId32" Type="http://schemas.openxmlformats.org/officeDocument/2006/relationships/image" Target="../media/image22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5.png"/><Relationship Id="rId23" Type="http://schemas.openxmlformats.org/officeDocument/2006/relationships/image" Target="../media/image13.png"/><Relationship Id="rId28" Type="http://schemas.openxmlformats.org/officeDocument/2006/relationships/image" Target="../media/image18.png"/><Relationship Id="rId36" Type="http://schemas.openxmlformats.org/officeDocument/2006/relationships/image" Target="../media/image26.png"/><Relationship Id="rId10" Type="http://schemas.openxmlformats.org/officeDocument/2006/relationships/theme" Target="../theme/theme1.xml"/><Relationship Id="rId19" Type="http://schemas.openxmlformats.org/officeDocument/2006/relationships/image" Target="../media/image9.png"/><Relationship Id="rId31" Type="http://schemas.openxmlformats.org/officeDocument/2006/relationships/image" Target="../media/image2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Relationship Id="rId22" Type="http://schemas.openxmlformats.org/officeDocument/2006/relationships/image" Target="../media/image12.png"/><Relationship Id="rId27" Type="http://schemas.openxmlformats.org/officeDocument/2006/relationships/image" Target="../media/image17.png"/><Relationship Id="rId30" Type="http://schemas.openxmlformats.org/officeDocument/2006/relationships/image" Target="../media/image20.png"/><Relationship Id="rId35" Type="http://schemas.openxmlformats.org/officeDocument/2006/relationships/image" Target="../media/image2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800" y="727200"/>
            <a:ext cx="8748000" cy="382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9" name="Text Box DG"/>
          <p:cNvSpPr txBox="1">
            <a:spLocks noChangeArrowheads="1"/>
          </p:cNvSpPr>
          <p:nvPr/>
        </p:nvSpPr>
        <p:spPr bwMode="auto">
          <a:xfrm>
            <a:off x="578164" y="335522"/>
            <a:ext cx="50165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800" noProof="0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3086" y="149150"/>
            <a:ext cx="7174846" cy="43088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GB" dirty="0" smtClean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23122"/>
          <a:stretch/>
        </p:blipFill>
        <p:spPr>
          <a:xfrm>
            <a:off x="7787917" y="155435"/>
            <a:ext cx="1210456" cy="504000"/>
          </a:xfrm>
          <a:prstGeom prst="rect">
            <a:avLst/>
          </a:prstGeom>
        </p:spPr>
      </p:pic>
      <p:pic>
        <p:nvPicPr>
          <p:cNvPr id="12" name="Picture 11" descr="PPT_Footer.jpg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76787"/>
            <a:ext cx="9144000" cy="366713"/>
          </a:xfrm>
          <a:prstGeom prst="rect">
            <a:avLst/>
          </a:prstGeom>
        </p:spPr>
      </p:pic>
      <p:sp>
        <p:nvSpPr>
          <p:cNvPr id="14" name="Text Box 38"/>
          <p:cNvSpPr txBox="1">
            <a:spLocks noChangeArrowheads="1"/>
          </p:cNvSpPr>
          <p:nvPr/>
        </p:nvSpPr>
        <p:spPr bwMode="auto">
          <a:xfrm>
            <a:off x="165600" y="4575600"/>
            <a:ext cx="50165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800" noProof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ESA UNCLASSIFIED - For Official Use</a:t>
            </a:r>
            <a:endParaRPr lang="en-GB" sz="800" noProof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9" name="Text Box 34"/>
          <p:cNvSpPr txBox="1">
            <a:spLocks noChangeAspect="1" noChangeArrowheads="1"/>
          </p:cNvSpPr>
          <p:nvPr/>
        </p:nvSpPr>
        <p:spPr bwMode="auto">
          <a:xfrm>
            <a:off x="4480339" y="4580702"/>
            <a:ext cx="4520474" cy="14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0"/>
          <a:lstStyle/>
          <a:p>
            <a:pPr algn="r">
              <a:spcBef>
                <a:spcPct val="50000"/>
              </a:spcBef>
            </a:pPr>
            <a:r>
              <a:rPr lang="en-GB" sz="800" noProof="1" smtClean="0">
                <a:solidFill>
                  <a:schemeClr val="bg2"/>
                </a:solidFill>
              </a:rPr>
              <a:t>ESA | 01/01/2016 | Slide  </a:t>
            </a:r>
            <a:fld id="{71EAD4F2-866B-304A-9A50-FC7592816342}" type="slidenum">
              <a:rPr lang="en-GB" sz="800" noProof="1" smtClean="0">
                <a:solidFill>
                  <a:schemeClr val="bg2"/>
                </a:solidFill>
              </a:rPr>
              <a:pPr algn="r">
                <a:spcBef>
                  <a:spcPct val="50000"/>
                </a:spcBef>
              </a:pPr>
              <a:t>‹#›</a:t>
            </a:fld>
            <a:endParaRPr lang="en-GB" sz="800" noProof="1">
              <a:solidFill>
                <a:schemeClr val="bg2"/>
              </a:solidFill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172269" y="4908007"/>
            <a:ext cx="6826666" cy="111519"/>
            <a:chOff x="172269" y="6621494"/>
            <a:chExt cx="6826666" cy="111519"/>
          </a:xfrm>
        </p:grpSpPr>
        <p:pic>
          <p:nvPicPr>
            <p:cNvPr id="66" name="Picture 65" descr="at.png"/>
            <p:cNvPicPr>
              <a:picLocks noChangeAspect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2269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7" name="Picture 66" descr="be.png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79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8" name="Picture 67" descr="ca.png"/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5029" y="6621494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9" name="Picture 68" descr="ch.png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5566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0" name="Picture 69" descr="cz.png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531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1" name="Picture 70" descr="de.png"/>
            <p:cNvPicPr>
              <a:picLocks noChangeAspect="1"/>
            </p:cNvPicPr>
            <p:nvPr userDrawn="1"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30472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2" name="Picture 71" descr="dk.png"/>
            <p:cNvPicPr>
              <a:picLocks noChangeAspect="1"/>
            </p:cNvPicPr>
            <p:nvPr userDrawn="1"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9766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3" name="Picture 72" descr="ee.png"/>
            <p:cNvPicPr>
              <a:picLocks noChangeAspect="1"/>
            </p:cNvPicPr>
            <p:nvPr userDrawn="1"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8298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4" name="Picture 73" descr="es.png"/>
            <p:cNvPicPr>
              <a:picLocks noChangeAspect="1"/>
            </p:cNvPicPr>
            <p:nvPr userDrawn="1"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714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5" name="Picture 74" descr="fi.png"/>
            <p:cNvPicPr>
              <a:picLocks noChangeAspect="1"/>
            </p:cNvPicPr>
            <p:nvPr userDrawn="1"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1956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6" name="Picture 75" descr="fr.png"/>
            <p:cNvPicPr>
              <a:picLocks noChangeAspect="1"/>
            </p:cNvPicPr>
            <p:nvPr userDrawn="1"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931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7" name="Picture 76" descr="gr.png"/>
            <p:cNvPicPr>
              <a:picLocks noChangeAspect="1"/>
            </p:cNvPicPr>
            <p:nvPr userDrawn="1"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0783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8" name="Picture 77" descr="hu.png"/>
            <p:cNvPicPr>
              <a:picLocks noChangeAspect="1"/>
            </p:cNvPicPr>
            <p:nvPr userDrawn="1"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519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9" name="Picture 78" descr="ie.png"/>
            <p:cNvPicPr>
              <a:picLocks noChangeAspect="1"/>
            </p:cNvPicPr>
            <p:nvPr userDrawn="1"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6255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0" name="Picture 79" descr="it.png"/>
            <p:cNvPicPr>
              <a:picLocks noChangeAspect="1"/>
            </p:cNvPicPr>
            <p:nvPr userDrawn="1"/>
          </p:nvPicPr>
          <p:blipFill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991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1" name="Picture 80" descr="lu.png"/>
            <p:cNvPicPr>
              <a:picLocks noChangeAspect="1"/>
            </p:cNvPicPr>
            <p:nvPr userDrawn="1"/>
          </p:nvPicPr>
          <p:blipFill>
            <a:blip r:embed="rId2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8472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2" name="Picture 81" descr="nl.png"/>
            <p:cNvPicPr>
              <a:picLocks noChangeAspect="1"/>
            </p:cNvPicPr>
            <p:nvPr userDrawn="1"/>
          </p:nvPicPr>
          <p:blipFill>
            <a:blip r:embed="rId2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99629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3" name="Picture 82" descr="no.png"/>
            <p:cNvPicPr>
              <a:picLocks noChangeAspect="1"/>
            </p:cNvPicPr>
            <p:nvPr userDrawn="1"/>
          </p:nvPicPr>
          <p:blipFill>
            <a:blip r:embed="rId3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338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4" name="Picture 83" descr="pl.png"/>
            <p:cNvPicPr>
              <a:picLocks noChangeAspect="1"/>
            </p:cNvPicPr>
            <p:nvPr userDrawn="1"/>
          </p:nvPicPr>
          <p:blipFill>
            <a:blip r:embed="rId3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944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5" name="Picture 84" descr="pt.png"/>
            <p:cNvPicPr>
              <a:picLocks noChangeAspect="1"/>
            </p:cNvPicPr>
            <p:nvPr userDrawn="1"/>
          </p:nvPicPr>
          <p:blipFill>
            <a:blip r:embed="rId3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3930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6" name="Picture 85" descr="ro.png"/>
            <p:cNvPicPr>
              <a:picLocks noChangeAspect="1"/>
            </p:cNvPicPr>
            <p:nvPr userDrawn="1"/>
          </p:nvPicPr>
          <p:blipFill>
            <a:blip r:embed="rId3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20460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7" name="Picture 86" descr="se.png"/>
            <p:cNvPicPr>
              <a:picLocks noChangeAspect="1"/>
            </p:cNvPicPr>
            <p:nvPr userDrawn="1"/>
          </p:nvPicPr>
          <p:blipFill>
            <a:blip r:embed="rId3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5801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8" name="Picture 87" descr="uk.png"/>
            <p:cNvPicPr>
              <a:picLocks noChangeAspect="1"/>
            </p:cNvPicPr>
            <p:nvPr userDrawn="1"/>
          </p:nvPicPr>
          <p:blipFill>
            <a:blip r:embed="rId3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053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9" name="Picture 88" descr="si.png"/>
            <p:cNvPicPr>
              <a:picLocks noChangeAspect="1"/>
            </p:cNvPicPr>
            <p:nvPr userDrawn="1"/>
          </p:nvPicPr>
          <p:blipFill>
            <a:blip r:embed="rId3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35327" y="6623401"/>
              <a:ext cx="163385" cy="108000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41" r:id="rId2"/>
    <p:sldLayoutId id="2147483930" r:id="rId3"/>
    <p:sldLayoutId id="2147483943" r:id="rId4"/>
    <p:sldLayoutId id="2147483944" r:id="rId5"/>
    <p:sldLayoutId id="2147483945" r:id="rId6"/>
    <p:sldLayoutId id="2147483947" r:id="rId7"/>
    <p:sldLayoutId id="2147483948" r:id="rId8"/>
    <p:sldLayoutId id="2147483949" r:id="rId9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GB" sz="2200" b="0" dirty="0" smtClean="0">
          <a:solidFill>
            <a:srgbClr val="0070C0"/>
          </a:solidFill>
          <a:latin typeface="Verdana"/>
          <a:ea typeface="+mj-ea"/>
          <a:cs typeface="Verdan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9pPr>
    </p:titleStyle>
    <p:bodyStyle>
      <a:lvl1pPr marL="0" indent="-3429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Tx/>
        <a:buNone/>
        <a:defRPr lang="en-GB" sz="1600" dirty="0" smtClean="0">
          <a:solidFill>
            <a:schemeClr val="bg2"/>
          </a:solidFill>
          <a:latin typeface="Verdana"/>
          <a:ea typeface="+mn-ea"/>
          <a:cs typeface="Verdana"/>
        </a:defRPr>
      </a:lvl1pPr>
      <a:lvl2pPr marL="810000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lang="en-GB" sz="1600" dirty="0" smtClean="0">
          <a:solidFill>
            <a:schemeClr val="bg2"/>
          </a:solidFill>
          <a:latin typeface="Verdana"/>
          <a:ea typeface="+mn-ea"/>
          <a:cs typeface="Verdana"/>
        </a:defRPr>
      </a:lvl2pPr>
      <a:lvl3pPr marL="1407600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lang="en-GB" sz="1600" dirty="0" smtClean="0">
          <a:solidFill>
            <a:schemeClr val="bg2"/>
          </a:solidFill>
          <a:latin typeface="Verdana"/>
          <a:ea typeface="+mn-ea"/>
          <a:cs typeface="Verdana"/>
        </a:defRPr>
      </a:lvl3pPr>
      <a:lvl4pPr marL="2005200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lang="en-GB" sz="1600" dirty="0" smtClean="0">
          <a:solidFill>
            <a:schemeClr val="bg2"/>
          </a:solidFill>
          <a:latin typeface="Verdana"/>
          <a:ea typeface="+mn-ea"/>
          <a:cs typeface="Verdana"/>
        </a:defRPr>
      </a:lvl4pPr>
      <a:lvl5pPr marL="2602800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lang="en-GB" sz="1600" dirty="0" smtClean="0">
          <a:solidFill>
            <a:schemeClr val="bg2"/>
          </a:solidFill>
          <a:latin typeface="Verdana"/>
          <a:ea typeface="+mn-ea"/>
          <a:cs typeface="Verdana"/>
        </a:defRPr>
      </a:lvl5pPr>
      <a:lvl6pPr marL="34798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6pPr>
      <a:lvl7pPr marL="39370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7pPr>
      <a:lvl8pPr marL="43942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8pPr>
      <a:lvl9pPr marL="48514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6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587376" y="1605112"/>
            <a:ext cx="7972425" cy="107721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Requirements for material </a:t>
            </a:r>
            <a:r>
              <a:rPr lang="en-US" dirty="0" err="1" smtClean="0">
                <a:solidFill>
                  <a:schemeClr val="tx1"/>
                </a:solidFill>
              </a:rPr>
              <a:t>characterisation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7368" name="Text Box 24"/>
          <p:cNvSpPr txBox="1">
            <a:spLocks noChangeArrowheads="1"/>
          </p:cNvSpPr>
          <p:nvPr/>
        </p:nvSpPr>
        <p:spPr bwMode="auto">
          <a:xfrm>
            <a:off x="614364" y="3019425"/>
            <a:ext cx="788987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/>
              <a:t>David Rodgers and Fabrice Cipriani (TEC-EPS)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04-05/4/2017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454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950" y="1254919"/>
            <a:ext cx="7775576" cy="32385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Support analysis of ESA projects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Provide assistance to European manufacturers and </a:t>
            </a:r>
            <a:r>
              <a:rPr lang="en-US" dirty="0" smtClean="0"/>
              <a:t>scientists by</a:t>
            </a:r>
            <a:endParaRPr lang="en-US" dirty="0" smtClean="0"/>
          </a:p>
          <a:p>
            <a:pPr marL="1169988" lvl="1" indent="-285750">
              <a:buFont typeface="Arial" panose="020B0604020202020204" pitchFamily="34" charset="0"/>
              <a:buChar char="•"/>
            </a:pPr>
            <a:r>
              <a:rPr lang="en-US" dirty="0"/>
              <a:t>Increasing the usefulness of charging and spacecraft plasma interaction  tools</a:t>
            </a:r>
          </a:p>
          <a:p>
            <a:pPr marL="1169988" lvl="1" indent="-285750">
              <a:buFont typeface="Arial" panose="020B0604020202020204" pitchFamily="34" charset="0"/>
              <a:buChar char="•"/>
            </a:pPr>
            <a:r>
              <a:rPr lang="en-US" dirty="0"/>
              <a:t>Improving the accuracy of charging simulations</a:t>
            </a:r>
          </a:p>
          <a:p>
            <a:pPr marL="1169988" lvl="1" indent="-285750">
              <a:buFont typeface="Arial" panose="020B0604020202020204" pitchFamily="34" charset="0"/>
              <a:buChar char="•"/>
            </a:pPr>
            <a:r>
              <a:rPr lang="en-US" dirty="0"/>
              <a:t>Creating a common set of parameters so that simulations from different </a:t>
            </a:r>
            <a:r>
              <a:rPr lang="en-US" dirty="0" err="1"/>
              <a:t>organisations</a:t>
            </a:r>
            <a:r>
              <a:rPr lang="en-US" dirty="0"/>
              <a:t> have a common basis</a:t>
            </a:r>
          </a:p>
          <a:p>
            <a:pPr marL="1169988" lvl="1" indent="-285750">
              <a:buFont typeface="Arial" panose="020B0604020202020204" pitchFamily="34" charset="0"/>
              <a:buChar char="•"/>
            </a:pPr>
            <a:r>
              <a:rPr lang="en-US" dirty="0"/>
              <a:t>Improve efficiency by avoiding repeated testing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233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476" y="230447"/>
            <a:ext cx="6105525" cy="430887"/>
          </a:xfrm>
        </p:spPr>
        <p:txBody>
          <a:bodyPr/>
          <a:lstStyle/>
          <a:p>
            <a:r>
              <a:rPr lang="en-GB" dirty="0" smtClean="0"/>
              <a:t>Materials characterisation infrastructure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Techniques of material measurements</a:t>
            </a:r>
          </a:p>
          <a:p>
            <a:pPr marL="1169988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Determine and promote best practices</a:t>
            </a:r>
          </a:p>
          <a:p>
            <a:pPr marL="1169988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Identify and develop facilities</a:t>
            </a:r>
          </a:p>
          <a:p>
            <a:pPr marL="1169988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Create uniformity/consistency of measurement processes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Availability</a:t>
            </a:r>
          </a:p>
          <a:p>
            <a:pPr marL="1169988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Well structured database</a:t>
            </a:r>
          </a:p>
          <a:p>
            <a:pPr marL="1169988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SPIS </a:t>
            </a:r>
            <a:r>
              <a:rPr lang="en-GB" dirty="0" smtClean="0"/>
              <a:t>link</a:t>
            </a:r>
          </a:p>
          <a:p>
            <a:pPr marL="1169988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Who has access?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47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476" y="230447"/>
            <a:ext cx="6105525" cy="430887"/>
          </a:xfrm>
        </p:spPr>
        <p:txBody>
          <a:bodyPr/>
          <a:lstStyle/>
          <a:p>
            <a:r>
              <a:rPr lang="en-GB" dirty="0" smtClean="0"/>
              <a:t>Surface charging parameters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8670" y="806342"/>
            <a:ext cx="4089862" cy="398621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Conductivity</a:t>
            </a:r>
          </a:p>
          <a:p>
            <a:pPr marL="1169988" lvl="1" indent="-285750">
              <a:buFont typeface="Arial" panose="020B0604020202020204" pitchFamily="34" charset="0"/>
              <a:buChar char="•"/>
            </a:pPr>
            <a:r>
              <a:rPr lang="en-GB" dirty="0"/>
              <a:t>Bulk conductivity</a:t>
            </a:r>
          </a:p>
          <a:p>
            <a:pPr marL="1169988" lvl="1" indent="-285750">
              <a:buFont typeface="Arial" panose="020B0604020202020204" pitchFamily="34" charset="0"/>
              <a:buChar char="•"/>
            </a:pPr>
            <a:r>
              <a:rPr lang="en-GB" dirty="0"/>
              <a:t>Surface conductivity (?)</a:t>
            </a:r>
          </a:p>
          <a:p>
            <a:pPr marL="1169988" lvl="1" indent="-285750">
              <a:buFont typeface="Arial" panose="020B0604020202020204" pitchFamily="34" charset="0"/>
              <a:buChar char="•"/>
            </a:pPr>
            <a:r>
              <a:rPr lang="en-GB" dirty="0"/>
              <a:t>Radiation induced conductivity</a:t>
            </a:r>
          </a:p>
          <a:p>
            <a:pPr marL="1767588" lvl="2" indent="-285750">
              <a:buFont typeface="Arial" panose="020B0604020202020204" pitchFamily="34" charset="0"/>
              <a:buChar char="•"/>
            </a:pPr>
            <a:r>
              <a:rPr lang="en-GB" dirty="0"/>
              <a:t>Fowler formula</a:t>
            </a:r>
          </a:p>
          <a:p>
            <a:pPr marL="1767588" lvl="2" indent="-285750">
              <a:buFont typeface="Arial" panose="020B0604020202020204" pitchFamily="34" charset="0"/>
              <a:buChar char="•"/>
            </a:pPr>
            <a:r>
              <a:rPr lang="en-GB" dirty="0"/>
              <a:t>Trapping-</a:t>
            </a:r>
            <a:r>
              <a:rPr lang="en-GB" dirty="0" err="1"/>
              <a:t>detrapping</a:t>
            </a:r>
            <a:r>
              <a:rPr lang="en-GB" dirty="0"/>
              <a:t> models</a:t>
            </a:r>
          </a:p>
          <a:p>
            <a:pPr marL="1169988" lvl="1" indent="-285750">
              <a:buFont typeface="Arial" panose="020B0604020202020204" pitchFamily="34" charset="0"/>
              <a:buChar char="•"/>
            </a:pPr>
            <a:r>
              <a:rPr lang="en-GB" dirty="0"/>
              <a:t>Temperature dependence of conductivities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957963" y="949818"/>
            <a:ext cx="3814654" cy="398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-342900" algn="l" rtl="0" eaLnBrk="1" fontAlgn="base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lang="en-GB" sz="1600" baseline="0">
                <a:solidFill>
                  <a:schemeClr val="bg2"/>
                </a:solidFill>
                <a:latin typeface="Verdana"/>
                <a:ea typeface="+mn-ea"/>
                <a:cs typeface="Verdana"/>
              </a:defRPr>
            </a:lvl1pPr>
            <a:lvl2pPr marL="810000" indent="0" algn="l" rtl="0" eaLnBrk="1" fontAlgn="base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None/>
              <a:defRPr lang="en-GB" sz="1600" dirty="0" smtClean="0">
                <a:solidFill>
                  <a:schemeClr val="bg2"/>
                </a:solidFill>
                <a:latin typeface="Verdana"/>
                <a:ea typeface="+mn-ea"/>
                <a:cs typeface="Verdana"/>
              </a:defRPr>
            </a:lvl2pPr>
            <a:lvl3pPr marL="1407600" indent="0" algn="l" rtl="0" eaLnBrk="1" fontAlgn="base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None/>
              <a:defRPr lang="en-GB" sz="1600" dirty="0" smtClean="0">
                <a:solidFill>
                  <a:schemeClr val="bg2"/>
                </a:solidFill>
                <a:latin typeface="Verdana"/>
                <a:ea typeface="+mn-ea"/>
                <a:cs typeface="Verdana"/>
              </a:defRPr>
            </a:lvl3pPr>
            <a:lvl4pPr marL="2005200" indent="0" algn="l" rtl="0" eaLnBrk="1" fontAlgn="base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None/>
              <a:defRPr lang="en-GB" sz="1600" dirty="0" smtClean="0">
                <a:solidFill>
                  <a:schemeClr val="bg2"/>
                </a:solidFill>
                <a:latin typeface="Verdana"/>
                <a:ea typeface="+mn-ea"/>
                <a:cs typeface="Verdana"/>
              </a:defRPr>
            </a:lvl4pPr>
            <a:lvl5pPr marL="2602800" indent="0" algn="l" rtl="0" eaLnBrk="1" fontAlgn="base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None/>
              <a:defRPr lang="en-GB" sz="1600" dirty="0" smtClean="0">
                <a:solidFill>
                  <a:schemeClr val="bg2"/>
                </a:solidFill>
                <a:latin typeface="Verdana"/>
                <a:ea typeface="+mn-ea"/>
                <a:cs typeface="Verdana"/>
              </a:defRPr>
            </a:lvl5pPr>
            <a:lvl6pPr marL="3479800" indent="-419100" algn="l" rtl="0" eaLnBrk="1" fontAlgn="base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–"/>
              <a:defRPr sz="1600">
                <a:solidFill>
                  <a:schemeClr val="bg2"/>
                </a:solidFill>
                <a:latin typeface="+mn-lt"/>
              </a:defRPr>
            </a:lvl6pPr>
            <a:lvl7pPr marL="3937000" indent="-419100" algn="l" rtl="0" eaLnBrk="1" fontAlgn="base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–"/>
              <a:defRPr sz="1600">
                <a:solidFill>
                  <a:schemeClr val="bg2"/>
                </a:solidFill>
                <a:latin typeface="+mn-lt"/>
              </a:defRPr>
            </a:lvl7pPr>
            <a:lvl8pPr marL="4394200" indent="-419100" algn="l" rtl="0" eaLnBrk="1" fontAlgn="base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–"/>
              <a:defRPr sz="1600">
                <a:solidFill>
                  <a:schemeClr val="bg2"/>
                </a:solidFill>
                <a:latin typeface="+mn-lt"/>
              </a:defRPr>
            </a:lvl8pPr>
            <a:lvl9pPr marL="4851400" indent="-419100" algn="l" rtl="0" eaLnBrk="1" fontAlgn="base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–"/>
              <a:defRPr sz="1600">
                <a:solidFill>
                  <a:schemeClr val="bg2"/>
                </a:solidFill>
                <a:latin typeface="+mn-lt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GB" kern="0" dirty="0" smtClean="0"/>
              <a:t>Emission</a:t>
            </a:r>
          </a:p>
          <a:p>
            <a:pPr marL="1169988" lvl="1" indent="-285750">
              <a:buFont typeface="Arial" panose="020B0604020202020204" pitchFamily="34" charset="0"/>
              <a:buChar char="•"/>
            </a:pPr>
            <a:r>
              <a:rPr lang="en-GB" dirty="0"/>
              <a:t>Photoemission current</a:t>
            </a:r>
          </a:p>
          <a:p>
            <a:pPr marL="1169988" lvl="1" indent="-285750">
              <a:buFont typeface="Arial" panose="020B0604020202020204" pitchFamily="34" charset="0"/>
              <a:buChar char="•"/>
            </a:pPr>
            <a:r>
              <a:rPr lang="en-GB" dirty="0"/>
              <a:t>Secondary yield</a:t>
            </a:r>
          </a:p>
          <a:p>
            <a:pPr marL="1169988" lvl="1" indent="-285750">
              <a:buFont typeface="Arial" panose="020B0604020202020204" pitchFamily="34" charset="0"/>
              <a:buChar char="•"/>
            </a:pPr>
            <a:r>
              <a:rPr lang="en-GB" dirty="0"/>
              <a:t>Emission spectra</a:t>
            </a:r>
          </a:p>
          <a:p>
            <a:pPr marL="1169988" lvl="1" indent="-285750">
              <a:buFont typeface="Arial" panose="020B0604020202020204" pitchFamily="34" charset="0"/>
              <a:buChar char="•"/>
            </a:pPr>
            <a:r>
              <a:rPr lang="en-GB" dirty="0"/>
              <a:t>Temperature dependence of emission?</a:t>
            </a:r>
          </a:p>
          <a:p>
            <a:pPr>
              <a:buFont typeface="Arial" pitchFamily="34" charset="0"/>
              <a:buChar char="•"/>
            </a:pPr>
            <a:r>
              <a:rPr lang="en-GB" kern="0" dirty="0" smtClean="0"/>
              <a:t>Aging</a:t>
            </a:r>
          </a:p>
          <a:p>
            <a:pPr marL="1169988" lvl="1" indent="-285750">
              <a:buFont typeface="Arial" panose="020B0604020202020204" pitchFamily="34" charset="0"/>
              <a:buChar char="•"/>
            </a:pPr>
            <a:r>
              <a:rPr lang="en-GB" dirty="0"/>
              <a:t>BOL, MOL, EOL</a:t>
            </a:r>
          </a:p>
          <a:p>
            <a:pPr marL="1169988" lvl="1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itchFamily="34" charset="0"/>
              <a:buChar char="•"/>
            </a:pPr>
            <a:endParaRPr lang="en-GB" kern="0" dirty="0" smtClean="0"/>
          </a:p>
          <a:p>
            <a:pPr>
              <a:buFont typeface="Arial" pitchFamily="34" charset="0"/>
              <a:buChar char="•"/>
            </a:pPr>
            <a:endParaRPr lang="en-GB" kern="0" dirty="0" smtClean="0"/>
          </a:p>
          <a:p>
            <a:endParaRPr lang="en-GB" kern="0" dirty="0" smtClean="0"/>
          </a:p>
          <a:p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114204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materials to test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Selection criteria?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Common materials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Hazardous materials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Large fraction of spacecraft surfaces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Poorly characterised</a:t>
            </a: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List of Materials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???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Similar materials separately or considered the same?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SPINE inputs would be very valuable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LIST </a:t>
            </a:r>
            <a:r>
              <a:rPr lang="en-GB" dirty="0" smtClean="0"/>
              <a:t>OF MATERIALS?????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557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A Presentation 16-9">
  <a:themeElements>
    <a:clrScheme name="Esa presentation 7">
      <a:dk1>
        <a:srgbClr val="000000"/>
      </a:dk1>
      <a:lt1>
        <a:srgbClr val="FFFFFF"/>
      </a:lt1>
      <a:dk2>
        <a:srgbClr val="747678"/>
      </a:dk2>
      <a:lt2>
        <a:srgbClr val="4D4F53"/>
      </a:lt2>
      <a:accent1>
        <a:srgbClr val="0098DB"/>
      </a:accent1>
      <a:accent2>
        <a:srgbClr val="D5D6D2"/>
      </a:accent2>
      <a:accent3>
        <a:srgbClr val="FFFFFF"/>
      </a:accent3>
      <a:accent4>
        <a:srgbClr val="000000"/>
      </a:accent4>
      <a:accent5>
        <a:srgbClr val="AACAEA"/>
      </a:accent5>
      <a:accent6>
        <a:srgbClr val="C1C2BE"/>
      </a:accent6>
      <a:hlink>
        <a:srgbClr val="8B8D8E"/>
      </a:hlink>
      <a:folHlink>
        <a:srgbClr val="9A9B9C"/>
      </a:folHlink>
    </a:clrScheme>
    <a:fontScheme name="Esa pre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a presentation 1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338D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ADC5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2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98DB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CAEA"/>
        </a:accent5>
        <a:accent6>
          <a:srgbClr val="00783B"/>
        </a:accent6>
        <a:hlink>
          <a:srgbClr val="E37222"/>
        </a:hlink>
        <a:folHlink>
          <a:srgbClr val="00338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3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8542"/>
        </a:accent1>
        <a:accent2>
          <a:srgbClr val="003397"/>
        </a:accent2>
        <a:accent3>
          <a:srgbClr val="FFFFFF"/>
        </a:accent3>
        <a:accent4>
          <a:srgbClr val="404246"/>
        </a:accent4>
        <a:accent5>
          <a:srgbClr val="AAC2B0"/>
        </a:accent5>
        <a:accent6>
          <a:srgbClr val="002D88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4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E37222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FBCAB"/>
        </a:accent5>
        <a:accent6>
          <a:srgbClr val="00783B"/>
        </a:accent6>
        <a:hlink>
          <a:srgbClr val="00338D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5">
        <a:dk1>
          <a:srgbClr val="4D4F53"/>
        </a:dk1>
        <a:lt1>
          <a:srgbClr val="FFFFFF"/>
        </a:lt1>
        <a:dk2>
          <a:srgbClr val="00338D"/>
        </a:dk2>
        <a:lt2>
          <a:srgbClr val="000000"/>
        </a:lt2>
        <a:accent1>
          <a:srgbClr val="D0103A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4AAAE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6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338D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ADC5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7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98DB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AEA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8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854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2B0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9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E3722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FBCAB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10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D0103A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4AAAE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11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8B8D8E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C4C5C6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NEW ESA Presentation 16-9_Slovenia.potx" id="{B4B7490A-53FE-4E20-AAB8-88372E67B561}" vid="{BCEB71B1-FD63-4BD6-B008-F7DFC94BF6F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95F947CC68284A92DD76895F95485E" ma:contentTypeVersion="" ma:contentTypeDescription="Create a new document." ma:contentTypeScope="" ma:versionID="d2f7bac1cc6cefe942785cfbb8bae163">
  <xsd:schema xmlns:xsd="http://www.w3.org/2001/XMLSchema" xmlns:xs="http://www.w3.org/2001/XMLSchema" xmlns:p="http://schemas.microsoft.com/office/2006/metadata/properties" xmlns:ns2="f2760952-b3bb-408f-ace6-eb1e07642b86" targetNamespace="http://schemas.microsoft.com/office/2006/metadata/properties" ma:root="true" ma:fieldsID="70e6d848e258403642b2016fccd44a87" ns2:_="">
    <xsd:import namespace="f2760952-b3bb-408f-ace6-eb1e07642b8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760952-b3bb-408f-ace6-eb1e07642b8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description="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D587E21-31CA-408E-A5B1-4B7F0D8D9C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760952-b3bb-408f-ace6-eb1e07642b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8D79E0-F545-4A75-B39D-7B8AF1D9BA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22279E-2C4C-4C93-8498-455A58D1433E}">
  <ds:schemaRefs>
    <ds:schemaRef ds:uri="http://schemas.microsoft.com/office/2006/documentManagement/types"/>
    <ds:schemaRef ds:uri="http://purl.org/dc/terms/"/>
    <ds:schemaRef ds:uri="f2760952-b3bb-408f-ace6-eb1e07642b86"/>
    <ds:schemaRef ds:uri="http://www.w3.org/XML/1998/namespace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ESA Presentation 16-9</Template>
  <TotalTime>0</TotalTime>
  <Words>176</Words>
  <Application>Microsoft Office PowerPoint</Application>
  <PresentationFormat>On-screen Show (16:9)</PresentationFormat>
  <Paragraphs>61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ESA Presentation 16-9</vt:lpstr>
      <vt:lpstr>Requirements for material characterisation</vt:lpstr>
      <vt:lpstr>Aims</vt:lpstr>
      <vt:lpstr>Materials characterisation infrastructure</vt:lpstr>
      <vt:lpstr>Surface charging parameters</vt:lpstr>
      <vt:lpstr>What materials to test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Requirements for material characterisation</dc:title>
  <dc:subject>TITLE OF PRESENTATION</dc:subject>
  <dc:creator>david rodgers</dc:creator>
  <cp:lastModifiedBy>david rodgers</cp:lastModifiedBy>
  <cp:revision>5</cp:revision>
  <cp:lastPrinted>2008-08-26T16:26:23Z</cp:lastPrinted>
  <dcterms:created xsi:type="dcterms:W3CDTF">2017-04-03T20:16:24Z</dcterms:created>
  <dcterms:modified xsi:type="dcterms:W3CDTF">2017-04-03T20:23:23Z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Title">
    <vt:lpwstr>TITLE OF PRESENTATION</vt:lpwstr>
  </property>
  <property fmtid="{D5CDD505-2E9C-101B-9397-08002B2CF9AE}" pid="3" name="PSubtitle">
    <vt:lpwstr>TITLE OF PRESENTATION</vt:lpwstr>
  </property>
  <property fmtid="{D5CDD505-2E9C-101B-9397-08002B2CF9AE}" pid="4" name="PAuthor">
    <vt:lpwstr> </vt:lpwstr>
  </property>
  <property fmtid="{D5CDD505-2E9C-101B-9397-08002B2CF9AE}" pid="5" name="PPlace">
    <vt:lpwstr/>
  </property>
  <property fmtid="{D5CDD505-2E9C-101B-9397-08002B2CF9AE}" pid="6" name="PDate">
    <vt:lpwstr>DD/MM/YYYY</vt:lpwstr>
  </property>
  <property fmtid="{D5CDD505-2E9C-101B-9397-08002B2CF9AE}" pid="7" name="PProgramme">
    <vt:lpwstr/>
  </property>
  <property fmtid="{D5CDD505-2E9C-101B-9397-08002B2CF9AE}" pid="8" name="PEmail">
    <vt:lpwstr/>
  </property>
  <property fmtid="{D5CDD505-2E9C-101B-9397-08002B2CF9AE}" pid="9" name="PClassification">
    <vt:lpwstr>ESA UNCLASSIFIED – For Official Use</vt:lpwstr>
  </property>
  <property fmtid="{D5CDD505-2E9C-101B-9397-08002B2CF9AE}" pid="10" name="POptionButton1">
    <vt:bool>true</vt:bool>
  </property>
  <property fmtid="{D5CDD505-2E9C-101B-9397-08002B2CF9AE}" pid="11" name="POptionButton2">
    <vt:bool>false</vt:bool>
  </property>
  <property fmtid="{D5CDD505-2E9C-101B-9397-08002B2CF9AE}" pid="12" name="ESAVersion">
    <vt:lpwstr>4GV1.0</vt:lpwstr>
  </property>
  <property fmtid="{D5CDD505-2E9C-101B-9397-08002B2CF9AE}" pid="13" name="ShowESADialog1">
    <vt:bool>true</vt:bool>
  </property>
  <property fmtid="{D5CDD505-2E9C-101B-9397-08002B2CF9AE}" pid="14" name="ContentTypeId">
    <vt:lpwstr>0x0101008995F947CC68284A92DD76895F95485E</vt:lpwstr>
  </property>
  <property fmtid="{D5CDD505-2E9C-101B-9397-08002B2CF9AE}" pid="15" name="Document Type">
    <vt:lpwstr>HO - Handout / Presentation</vt:lpwstr>
  </property>
  <property fmtid="{D5CDD505-2E9C-101B-9397-08002B2CF9AE}" pid="16" name="Reference">
    <vt:lpwstr/>
  </property>
  <property fmtid="{D5CDD505-2E9C-101B-9397-08002B2CF9AE}" pid="17" name="Classification">
    <vt:lpwstr>ESA UNCLASSIFIED - For Official Use</vt:lpwstr>
  </property>
  <property fmtid="{D5CDD505-2E9C-101B-9397-08002B2CF9AE}" pid="18" name="Classification Caveat">
    <vt:lpwstr/>
  </property>
  <property fmtid="{D5CDD505-2E9C-101B-9397-08002B2CF9AE}" pid="19" name="Status">
    <vt:lpwstr/>
  </property>
  <property fmtid="{D5CDD505-2E9C-101B-9397-08002B2CF9AE}" pid="20" name="bmsSiteName">
    <vt:lpwstr/>
  </property>
  <property fmtid="{D5CDD505-2E9C-101B-9397-08002B2CF9AE}" pid="21" name="Originating Organisation">
    <vt:lpwstr/>
  </property>
  <property fmtid="{D5CDD505-2E9C-101B-9397-08002B2CF9AE}" pid="22" name="Distribution">
    <vt:lpwstr/>
  </property>
  <property fmtid="{D5CDD505-2E9C-101B-9397-08002B2CF9AE}" pid="23" name="bmsSitename2">
    <vt:lpwstr/>
  </property>
  <property fmtid="{D5CDD505-2E9C-101B-9397-08002B2CF9AE}" pid="24" name="bmsAddress">
    <vt:lpwstr/>
  </property>
  <property fmtid="{D5CDD505-2E9C-101B-9397-08002B2CF9AE}" pid="25" name="bmsPlace">
    <vt:lpwstr/>
  </property>
  <property fmtid="{D5CDD505-2E9C-101B-9397-08002B2CF9AE}" pid="26" name="bmsPhoneFax">
    <vt:lpwstr/>
  </property>
  <property fmtid="{D5CDD505-2E9C-101B-9397-08002B2CF9AE}" pid="27" name="Issue">
    <vt:i4>0</vt:i4>
  </property>
  <property fmtid="{D5CDD505-2E9C-101B-9397-08002B2CF9AE}" pid="28" name="Revision">
    <vt:i4>0</vt:i4>
  </property>
  <property fmtid="{D5CDD505-2E9C-101B-9397-08002B2CF9AE}" pid="29" name="Issue Date">
    <vt:filetime>2017-04-02T22:00:00Z</vt:filetime>
  </property>
</Properties>
</file>