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1" r:id="rId2"/>
    <p:sldId id="259" r:id="rId3"/>
    <p:sldId id="284" r:id="rId4"/>
    <p:sldId id="285" r:id="rId5"/>
    <p:sldId id="300" r:id="rId6"/>
    <p:sldId id="281" r:id="rId7"/>
    <p:sldId id="282" r:id="rId8"/>
    <p:sldId id="299" r:id="rId9"/>
    <p:sldId id="283" r:id="rId10"/>
    <p:sldId id="288" r:id="rId11"/>
    <p:sldId id="290" r:id="rId12"/>
    <p:sldId id="298" r:id="rId13"/>
    <p:sldId id="293" r:id="rId14"/>
    <p:sldId id="294" r:id="rId15"/>
    <p:sldId id="295" r:id="rId16"/>
    <p:sldId id="274" r:id="rId17"/>
    <p:sldId id="291" r:id="rId18"/>
  </p:sldIdLst>
  <p:sldSz cx="8997950" cy="6838950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54">
          <p15:clr>
            <a:srgbClr val="A4A3A4"/>
          </p15:clr>
        </p15:guide>
        <p15:guide id="2" pos="857">
          <p15:clr>
            <a:srgbClr val="A4A3A4"/>
          </p15:clr>
        </p15:guide>
        <p15:guide id="3" pos="283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5B2D"/>
    <a:srgbClr val="BEFF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111" autoAdjust="0"/>
    <p:restoredTop sz="98785" autoAdjust="0"/>
  </p:normalViewPr>
  <p:slideViewPr>
    <p:cSldViewPr snapToGrid="0" snapToObjects="1">
      <p:cViewPr varScale="1">
        <p:scale>
          <a:sx n="87" d="100"/>
          <a:sy n="87" d="100"/>
        </p:scale>
        <p:origin x="830" y="67"/>
      </p:cViewPr>
      <p:guideLst>
        <p:guide orient="horz" pos="2154"/>
        <p:guide pos="857"/>
        <p:guide pos="283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spcBef>
                <a:spcPct val="20000"/>
              </a:spcBef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spcBef>
                <a:spcPct val="20000"/>
              </a:spcBef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spcBef>
                <a:spcPct val="20000"/>
              </a:spcBef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spcBef>
                <a:spcPct val="20000"/>
              </a:spcBef>
              <a:defRPr sz="1200"/>
            </a:lvl1pPr>
          </a:lstStyle>
          <a:p>
            <a:pPr>
              <a:defRPr/>
            </a:pPr>
            <a:fld id="{16A96FE4-4E60-F941-B426-A803E90781ED}" type="slidenum">
              <a:rPr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347376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spcBef>
                <a:spcPct val="20000"/>
              </a:spcBef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spcBef>
                <a:spcPct val="20000"/>
              </a:spcBef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73163" y="685800"/>
            <a:ext cx="45116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spcBef>
                <a:spcPct val="20000"/>
              </a:spcBef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spcBef>
                <a:spcPct val="20000"/>
              </a:spcBef>
              <a:defRPr sz="1200"/>
            </a:lvl1pPr>
          </a:lstStyle>
          <a:p>
            <a:pPr>
              <a:defRPr/>
            </a:pPr>
            <a:fld id="{B1C3F7FC-2B97-1E44-B8C0-0E53A42C5A00}" type="slidenum">
              <a:rPr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652876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60607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797688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aseline="0" dirty="0"/>
              <a:t>.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09207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aseline="0" dirty="0"/>
              <a:t>.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09207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aseline="0" dirty="0"/>
              <a:t>.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09207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aseline="0" dirty="0"/>
              <a:t>.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09207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aseline="0" dirty="0"/>
              <a:t>.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09207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55258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aseline="0" dirty="0"/>
              <a:t>.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0920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9768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Les méthodes actuelles qu’on peut</a:t>
            </a:r>
            <a:r>
              <a:rPr lang="fr-FR" baseline="0" dirty="0"/>
              <a:t> utiliser</a:t>
            </a:r>
            <a:r>
              <a:rPr lang="fr-FR" dirty="0"/>
              <a:t> sur SPIS sont les suivants:</a:t>
            </a:r>
          </a:p>
          <a:p>
            <a:endParaRPr lang="fr-FR" dirty="0"/>
          </a:p>
          <a:p>
            <a:r>
              <a:rPr lang="fr-FR" dirty="0"/>
              <a:t>Une modèle</a:t>
            </a:r>
            <a:r>
              <a:rPr lang="fr-FR" baseline="0" dirty="0"/>
              <a:t> particulaire, concrètement PIC – de </a:t>
            </a:r>
            <a:r>
              <a:rPr lang="fr-FR" baseline="0" dirty="0" err="1"/>
              <a:t>Particle</a:t>
            </a:r>
            <a:r>
              <a:rPr lang="fr-FR" baseline="0" dirty="0"/>
              <a:t>-In-</a:t>
            </a:r>
            <a:r>
              <a:rPr lang="fr-FR" baseline="0" dirty="0" err="1"/>
              <a:t>Cell</a:t>
            </a:r>
            <a:r>
              <a:rPr lang="fr-FR" baseline="0" dirty="0"/>
              <a:t>, qui est physiquement exact car est capable de bien modéliser le sillage ionique et de </a:t>
            </a:r>
            <a:r>
              <a:rPr lang="fr-FR" baseline="0" dirty="0" err="1"/>
              <a:t>microinstabilities</a:t>
            </a:r>
            <a:r>
              <a:rPr lang="fr-FR" baseline="0" dirty="0"/>
              <a:t> sur le plasma. Par contre, cette méthode c’est très coûteux.</a:t>
            </a:r>
          </a:p>
          <a:p>
            <a:endParaRPr lang="fr-FR" baseline="0" dirty="0"/>
          </a:p>
          <a:p>
            <a:r>
              <a:rPr lang="fr-FR" baseline="0" dirty="0"/>
              <a:t>En suite SPIS a aussi une méthode fluide, appelé méthode Poisson-Boltzmann, lequel est pas représentatif de la réalité mais par contre est très rapide, environ 2-3 min par rapport à 18h pour modéliser TARANIS.</a:t>
            </a:r>
          </a:p>
          <a:p>
            <a:endParaRPr lang="fr-FR" baseline="0" dirty="0"/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0920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En suite,</a:t>
            </a:r>
            <a:r>
              <a:rPr lang="fr-FR" baseline="0" dirty="0"/>
              <a:t> on peut voir le potentiel de surface en fonction du temps du TARANIS. La ligne bleu c’est le potentiel diélectrique, notamment du scotch </a:t>
            </a:r>
            <a:r>
              <a:rPr lang="fr-FR" baseline="0" dirty="0" err="1"/>
              <a:t>Kapton</a:t>
            </a:r>
            <a:r>
              <a:rPr lang="fr-FR" baseline="0" dirty="0"/>
              <a:t>, la ligne </a:t>
            </a:r>
            <a:r>
              <a:rPr lang="fr-FR" baseline="0" dirty="0" err="1"/>
              <a:t>roige</a:t>
            </a:r>
            <a:r>
              <a:rPr lang="fr-FR" baseline="0" dirty="0"/>
              <a:t> est le potentiel du satellite, alors que les autres deux sont le potentiels sur les deux capteurs IME-BF. On observe que la méthode PIC à une bruit statistique très élevé alors que la méthode fluide n’a pas de tout du bruit statistique, ce qui fait possible mesurer de différences de potentiels très basses.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09207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aseline="0" dirty="0"/>
              <a:t>.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09207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97688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97688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aseline="0" dirty="0"/>
              <a:t>.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09207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79768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 descr="Fond DEUX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7950" cy="683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74688" y="2124075"/>
            <a:ext cx="7648575" cy="1466850"/>
          </a:xfrm>
        </p:spPr>
        <p:txBody>
          <a:bodyPr anchor="t" anchorCtr="0">
            <a:normAutofit/>
          </a:bodyPr>
          <a:lstStyle>
            <a:lvl1pPr algn="ctr">
              <a:lnSpc>
                <a:spcPct val="100000"/>
              </a:lnSpc>
              <a:defRPr sz="4000" b="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49375" y="3875088"/>
            <a:ext cx="6299200" cy="17478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2302761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8535" y="1547266"/>
            <a:ext cx="8244000" cy="453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F5083-899A-BB43-BA38-571767EC5A9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présentation</a:t>
            </a:r>
          </a:p>
        </p:txBody>
      </p:sp>
    </p:spTree>
    <p:extLst>
      <p:ext uri="{BB962C8B-B14F-4D97-AF65-F5344CB8AC3E}">
        <p14:creationId xmlns:p14="http://schemas.microsoft.com/office/powerpoint/2010/main" val="1316320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 descr="Fond BLEU NEW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9"/>
          <a:stretch>
            <a:fillRect/>
          </a:stretch>
        </p:blipFill>
        <p:spPr bwMode="auto">
          <a:xfrm>
            <a:off x="1588" y="0"/>
            <a:ext cx="8996362" cy="642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670560" y="1700530"/>
            <a:ext cx="7648575" cy="1358900"/>
          </a:xfrm>
        </p:spPr>
        <p:txBody>
          <a:bodyPr anchor="t">
            <a:normAutofit/>
          </a:bodyPr>
          <a:lstStyle>
            <a:lvl1pPr algn="ctr">
              <a:lnSpc>
                <a:spcPct val="100000"/>
              </a:lnSpc>
              <a:defRPr sz="4000" b="0" i="0" cap="none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8" name="Espace réservé du texte 2"/>
          <p:cNvSpPr>
            <a:spLocks noGrp="1"/>
          </p:cNvSpPr>
          <p:nvPr>
            <p:ph type="body" idx="1"/>
          </p:nvPr>
        </p:nvSpPr>
        <p:spPr>
          <a:xfrm>
            <a:off x="670560" y="3059430"/>
            <a:ext cx="7648575" cy="14954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D4DD3-A6C9-2F43-AB6B-CE9E29E062E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fr-FR"/>
              <a:t>Titre présentation</a:t>
            </a:r>
          </a:p>
        </p:txBody>
      </p:sp>
    </p:spTree>
    <p:extLst>
      <p:ext uri="{BB962C8B-B14F-4D97-AF65-F5344CB8AC3E}">
        <p14:creationId xmlns:p14="http://schemas.microsoft.com/office/powerpoint/2010/main" val="32672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 fond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71D47-D57E-3048-9CAE-17871FB120F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présentation</a:t>
            </a:r>
          </a:p>
        </p:txBody>
      </p:sp>
    </p:spTree>
    <p:extLst>
      <p:ext uri="{BB962C8B-B14F-4D97-AF65-F5344CB8AC3E}">
        <p14:creationId xmlns:p14="http://schemas.microsoft.com/office/powerpoint/2010/main" val="335066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re seul fond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8" descr="Fond BLEU NEW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69" b="6059"/>
          <a:stretch>
            <a:fillRect/>
          </a:stretch>
        </p:blipFill>
        <p:spPr bwMode="auto">
          <a:xfrm>
            <a:off x="1588" y="893763"/>
            <a:ext cx="8996362" cy="553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4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57F22-F62D-8F46-88AE-3719D9E401F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fr-FR"/>
              <a:t>Titre présentation</a:t>
            </a:r>
          </a:p>
        </p:txBody>
      </p:sp>
    </p:spTree>
    <p:extLst>
      <p:ext uri="{BB962C8B-B14F-4D97-AF65-F5344CB8AC3E}">
        <p14:creationId xmlns:p14="http://schemas.microsoft.com/office/powerpoint/2010/main" val="2667777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0" y="4763"/>
            <a:ext cx="8997950" cy="68341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fr-FR" sz="1800"/>
          </a:p>
        </p:txBody>
      </p:sp>
    </p:spTree>
    <p:extLst>
      <p:ext uri="{BB962C8B-B14F-4D97-AF65-F5344CB8AC3E}">
        <p14:creationId xmlns:p14="http://schemas.microsoft.com/office/powerpoint/2010/main" val="921010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Bandeau Haut 150dp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9538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3" descr="Bandeau bas 150dpi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7313"/>
            <a:ext cx="8999538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0"/>
            <a:ext cx="8296275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24613"/>
            <a:ext cx="6858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489" tIns="106877" rIns="90489" bIns="106877" numCol="1" anchor="t" anchorCtr="0" compatLnSpc="1">
            <a:prstTxWarp prst="textNoShape">
              <a:avLst/>
            </a:prstTxWarp>
          </a:bodyPr>
          <a:lstStyle>
            <a:lvl1pPr algn="ctr" defTabSz="904875" eaLnBrk="0" hangingPunct="0">
              <a:spcBef>
                <a:spcPct val="0"/>
              </a:spcBef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C6D0CC8-4C27-D246-A8D3-6B54B561454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2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685800" y="6424613"/>
            <a:ext cx="5810250" cy="414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spcBef>
                <a:spcPct val="20000"/>
              </a:spcBef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fr-FR"/>
              <a:t>Titre présentation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1" r:id="rId2"/>
    <p:sldLayoutId id="2147483714" r:id="rId3"/>
    <p:sldLayoutId id="2147483712" r:id="rId4"/>
    <p:sldLayoutId id="2147483715" r:id="rId5"/>
    <p:sldLayoutId id="2147483716" r:id="rId6"/>
  </p:sldLayoutIdLst>
  <p:hf hdr="0" dt="0"/>
  <p:txStyles>
    <p:titleStyle>
      <a:lvl1pPr algn="l" defTabSz="904875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defTabSz="904875" rtl="0" eaLnBrk="0" fontAlgn="base" hangingPunct="0">
        <a:lnSpc>
          <a:spcPts val="2175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904875" rtl="0" eaLnBrk="0" fontAlgn="base" hangingPunct="0">
        <a:lnSpc>
          <a:spcPts val="2175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904875" rtl="0" eaLnBrk="0" fontAlgn="base" hangingPunct="0">
        <a:lnSpc>
          <a:spcPts val="2175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904875" rtl="0" eaLnBrk="0" fontAlgn="base" hangingPunct="0">
        <a:lnSpc>
          <a:spcPts val="2175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defTabSz="904875" rtl="0" eaLnBrk="1" fontAlgn="base" hangingPunct="1">
        <a:lnSpc>
          <a:spcPts val="2175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defTabSz="904875" rtl="0" eaLnBrk="1" fontAlgn="base" hangingPunct="1">
        <a:lnSpc>
          <a:spcPts val="2175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defTabSz="904875" rtl="0" eaLnBrk="1" fontAlgn="base" hangingPunct="1">
        <a:lnSpc>
          <a:spcPts val="2175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defTabSz="904875" rtl="0" eaLnBrk="1" fontAlgn="base" hangingPunct="1">
        <a:lnSpc>
          <a:spcPts val="2175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603250" indent="-603250" algn="l" defTabSz="904875" rtl="0" eaLnBrk="0" fontAlgn="base" hangingPunct="0">
        <a:spcBef>
          <a:spcPct val="20000"/>
        </a:spcBef>
        <a:spcAft>
          <a:spcPct val="0"/>
        </a:spcAft>
        <a:defRPr sz="2400" b="1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68338" indent="-217488" algn="l" defTabSz="9048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>
          <a:solidFill>
            <a:schemeClr val="tx1"/>
          </a:solidFill>
          <a:latin typeface="+mn-lt"/>
          <a:ea typeface="ＭＳ Ｐゴシック" charset="0"/>
        </a:defRPr>
      </a:lvl2pPr>
      <a:lvl3pPr marL="985838" indent="-315913" algn="l" defTabSz="904875" rtl="0" eaLnBrk="0" fontAlgn="base" hangingPunct="0">
        <a:spcBef>
          <a:spcPct val="20000"/>
        </a:spcBef>
        <a:spcAft>
          <a:spcPct val="0"/>
        </a:spcAft>
        <a:buFont typeface="Lucida Grande" charset="0"/>
        <a:buChar char="-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260475" indent="-274638" algn="l" defTabSz="9048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>
          <a:solidFill>
            <a:schemeClr val="tx1"/>
          </a:solidFill>
          <a:latin typeface="+mn-lt"/>
          <a:ea typeface="ＭＳ Ｐゴシック" charset="0"/>
        </a:defRPr>
      </a:lvl4pPr>
      <a:lvl5pPr marL="1524000" indent="-263525" algn="l" defTabSz="904875" rtl="0" eaLnBrk="0" fontAlgn="base" hangingPunct="0">
        <a:spcBef>
          <a:spcPct val="20000"/>
        </a:spcBef>
        <a:spcAft>
          <a:spcPct val="0"/>
        </a:spcAft>
        <a:buFont typeface="Lucida Grande" charset="0"/>
        <a:buChar char="-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644775" indent="-377825" algn="l" defTabSz="904875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6pPr>
      <a:lvl7pPr marL="3101975" indent="-377825" algn="l" defTabSz="904875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7pPr>
      <a:lvl8pPr marL="3559175" indent="-377825" algn="l" defTabSz="904875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8pPr>
      <a:lvl9pPr marL="4016375" indent="-377825" algn="l" defTabSz="904875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tiff"/><Relationship Id="rId3" Type="http://schemas.openxmlformats.org/officeDocument/2006/relationships/image" Target="../media/image32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4" Type="http://schemas.openxmlformats.org/officeDocument/2006/relationships/image" Target="../media/image33.png"/><Relationship Id="rId9" Type="http://schemas.openxmlformats.org/officeDocument/2006/relationships/image" Target="../media/image3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0.png"/><Relationship Id="rId3" Type="http://schemas.openxmlformats.org/officeDocument/2006/relationships/image" Target="../media/image250.png"/><Relationship Id="rId7" Type="http://schemas.openxmlformats.org/officeDocument/2006/relationships/image" Target="../media/image29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5" Type="http://schemas.openxmlformats.org/officeDocument/2006/relationships/image" Target="../media/image270.png"/><Relationship Id="rId4" Type="http://schemas.openxmlformats.org/officeDocument/2006/relationships/image" Target="../media/image260.png"/><Relationship Id="rId9" Type="http://schemas.openxmlformats.org/officeDocument/2006/relationships/image" Target="../media/image3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 altLang="fr-FR" dirty="0"/>
          </a:p>
        </p:txBody>
      </p:sp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fr-FR" altLang="fr-FR" dirty="0"/>
          </a:p>
        </p:txBody>
      </p:sp>
      <p:pic>
        <p:nvPicPr>
          <p:cNvPr id="14339" name="Picture 4" descr="Fond UNE 2-3 log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8999538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7" descr="Logo Oner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6" t="14886" r="3783" b="16119"/>
          <a:stretch>
            <a:fillRect/>
          </a:stretch>
        </p:blipFill>
        <p:spPr bwMode="auto">
          <a:xfrm>
            <a:off x="2788802" y="5312128"/>
            <a:ext cx="3261593" cy="93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Rectangle 8"/>
          <p:cNvSpPr>
            <a:spLocks noChangeArrowheads="1"/>
          </p:cNvSpPr>
          <p:nvPr/>
        </p:nvSpPr>
        <p:spPr bwMode="auto">
          <a:xfrm>
            <a:off x="0" y="323131"/>
            <a:ext cx="8975725" cy="2232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9" tIns="45245" rIns="90489" bIns="45245" anchor="ctr"/>
          <a:lstStyle>
            <a:lvl1pPr defTabSz="90487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0487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0487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0487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0487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fr-FR" sz="3600" b="1" dirty="0">
                <a:solidFill>
                  <a:schemeClr val="bg1"/>
                </a:solidFill>
              </a:rPr>
              <a:t>New multi‐domain and multi‐model descriptions of the plasma species in SPIS </a:t>
            </a:r>
          </a:p>
        </p:txBody>
      </p:sp>
      <p:sp>
        <p:nvSpPr>
          <p:cNvPr id="14344" name="Text Box 9"/>
          <p:cNvSpPr txBox="1">
            <a:spLocks noChangeArrowheads="1"/>
          </p:cNvSpPr>
          <p:nvPr/>
        </p:nvSpPr>
        <p:spPr bwMode="auto">
          <a:xfrm>
            <a:off x="19869" y="2707557"/>
            <a:ext cx="85812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fr-FR" b="1" dirty="0">
                <a:solidFill>
                  <a:schemeClr val="bg1"/>
                </a:solidFill>
              </a:rPr>
              <a:t>	Oriol </a:t>
            </a:r>
            <a:r>
              <a:rPr lang="en-US" altLang="fr-FR" b="1" dirty="0" err="1">
                <a:solidFill>
                  <a:schemeClr val="bg1"/>
                </a:solidFill>
              </a:rPr>
              <a:t>Jorba</a:t>
            </a:r>
            <a:r>
              <a:rPr lang="en-US" altLang="fr-FR" b="1" dirty="0">
                <a:solidFill>
                  <a:schemeClr val="bg1"/>
                </a:solidFill>
              </a:rPr>
              <a:t> 			</a:t>
            </a:r>
            <a:endParaRPr lang="en-US" altLang="fr-FR" dirty="0">
              <a:solidFill>
                <a:schemeClr val="bg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3" t="-1326" r="6983" b="1326"/>
          <a:stretch/>
        </p:blipFill>
        <p:spPr>
          <a:xfrm>
            <a:off x="6076092" y="5217602"/>
            <a:ext cx="2816225" cy="93531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03" y="5280159"/>
            <a:ext cx="2316949" cy="838047"/>
          </a:xfrm>
          <a:prstGeom prst="rect">
            <a:avLst/>
          </a:prstGeom>
        </p:spPr>
      </p:pic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3690913" y="2786354"/>
            <a:ext cx="6222230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sz="1800" dirty="0">
                <a:solidFill>
                  <a:schemeClr val="bg1"/>
                </a:solidFill>
              </a:rPr>
              <a:t>Sébastien Hess , Pierre </a:t>
            </a:r>
            <a:r>
              <a:rPr lang="fr-FR" altLang="fr-FR" sz="1800" dirty="0" err="1">
                <a:solidFill>
                  <a:schemeClr val="bg1"/>
                </a:solidFill>
              </a:rPr>
              <a:t>Sarrailh</a:t>
            </a:r>
            <a:r>
              <a:rPr lang="fr-FR" altLang="fr-FR" sz="1800" dirty="0">
                <a:solidFill>
                  <a:schemeClr val="bg1"/>
                </a:solidFill>
              </a:rPr>
              <a:t>, </a:t>
            </a:r>
          </a:p>
          <a:p>
            <a:pPr>
              <a:spcBef>
                <a:spcPct val="50000"/>
              </a:spcBef>
            </a:pPr>
            <a:r>
              <a:rPr lang="fr-FR" altLang="fr-FR" sz="1800" dirty="0">
                <a:solidFill>
                  <a:schemeClr val="bg1"/>
                </a:solidFill>
              </a:rPr>
              <a:t>Antoine Brunet, François Rogier  (ONERA)</a:t>
            </a:r>
          </a:p>
          <a:p>
            <a:pPr>
              <a:spcBef>
                <a:spcPct val="50000"/>
              </a:spcBef>
            </a:pPr>
            <a:r>
              <a:rPr lang="fr-FR" altLang="fr-FR" sz="1800" dirty="0">
                <a:solidFill>
                  <a:schemeClr val="bg1"/>
                </a:solidFill>
              </a:rPr>
              <a:t>Christophe Bastien-Thiry,  Denis </a:t>
            </a:r>
            <a:r>
              <a:rPr lang="fr-FR" altLang="fr-FR" sz="1800" dirty="0" err="1">
                <a:solidFill>
                  <a:schemeClr val="bg1"/>
                </a:solidFill>
              </a:rPr>
              <a:t>Payan</a:t>
            </a:r>
            <a:r>
              <a:rPr lang="fr-FR" altLang="fr-FR" sz="1800" dirty="0">
                <a:solidFill>
                  <a:schemeClr val="bg1"/>
                </a:solidFill>
              </a:rPr>
              <a:t> (CNES)</a:t>
            </a:r>
          </a:p>
          <a:p>
            <a:pPr>
              <a:spcBef>
                <a:spcPct val="50000"/>
              </a:spcBef>
            </a:pPr>
            <a:r>
              <a:rPr lang="fr-FR" altLang="fr-FR" sz="1800" dirty="0">
                <a:solidFill>
                  <a:schemeClr val="bg1"/>
                </a:solidFill>
              </a:rPr>
              <a:t>Elena Serran, Michel Godefroy (LATMOS)</a:t>
            </a:r>
          </a:p>
        </p:txBody>
      </p:sp>
    </p:spTree>
    <p:extLst>
      <p:ext uri="{BB962C8B-B14F-4D97-AF65-F5344CB8AC3E}">
        <p14:creationId xmlns:p14="http://schemas.microsoft.com/office/powerpoint/2010/main" val="1662201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re 1"/>
          <p:cNvSpPr>
            <a:spLocks noGrp="1"/>
          </p:cNvSpPr>
          <p:nvPr>
            <p:ph type="title"/>
          </p:nvPr>
        </p:nvSpPr>
        <p:spPr>
          <a:xfrm>
            <a:off x="304800" y="142875"/>
            <a:ext cx="8296275" cy="8937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>
                <a:latin typeface="Arial" charset="0"/>
              </a:rPr>
              <a:t>Coupled Method (IV) – </a:t>
            </a:r>
            <a:r>
              <a:rPr lang="en-US" sz="2800" dirty="0">
                <a:latin typeface="Arial" charset="0"/>
              </a:rPr>
              <a:t>TARANIS calculation</a:t>
            </a:r>
          </a:p>
        </p:txBody>
      </p:sp>
      <p:sp>
        <p:nvSpPr>
          <p:cNvPr id="13314" name="Espace réservé du contenu 2"/>
          <p:cNvSpPr>
            <a:spLocks noGrp="1"/>
          </p:cNvSpPr>
          <p:nvPr>
            <p:ph idx="1"/>
          </p:nvPr>
        </p:nvSpPr>
        <p:spPr>
          <a:xfrm>
            <a:off x="122641" y="751542"/>
            <a:ext cx="8875309" cy="6087408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endParaRPr lang="fr-FR" dirty="0"/>
          </a:p>
          <a:p>
            <a:pPr marL="0" indent="0" eaLnBrk="1" hangingPunct="1"/>
            <a:endParaRPr lang="en-US" dirty="0">
              <a:latin typeface="Arial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dirty="0">
              <a:latin typeface="Arial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dirty="0">
              <a:latin typeface="Arial" charset="0"/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endParaRPr lang="en-US" dirty="0">
              <a:latin typeface="Arial" charset="0"/>
            </a:endParaRPr>
          </a:p>
          <a:p>
            <a:pPr marL="450850" lvl="1" indent="0" eaLnBrk="1" hangingPunct="1">
              <a:buNone/>
            </a:pPr>
            <a:endParaRPr lang="en-US" dirty="0">
              <a:latin typeface="Arial" charset="0"/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endParaRPr lang="en-US" dirty="0">
              <a:latin typeface="Arial" charset="0"/>
            </a:endParaRPr>
          </a:p>
        </p:txBody>
      </p:sp>
      <p:sp>
        <p:nvSpPr>
          <p:cNvPr id="13315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9048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48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48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48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48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F955428-1C60-4948-B225-84526A1AAD19}" type="slidenum">
              <a:rPr lang="fr-FR" sz="1400">
                <a:solidFill>
                  <a:schemeClr val="bg1"/>
                </a:solidFill>
              </a:rPr>
              <a:pPr/>
              <a:t>10</a:t>
            </a:fld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13316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>
            <a:off x="685799" y="6424613"/>
            <a:ext cx="3524251" cy="414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altLang="fr-FR" sz="1200" b="1" dirty="0">
                <a:solidFill>
                  <a:schemeClr val="bg1"/>
                </a:solidFill>
              </a:rPr>
              <a:t>New multi‐domain and multi‐model descriptions of the plasma species in SPIS 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541814" y="5221243"/>
            <a:ext cx="3334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Coupled Method</a:t>
            </a:r>
          </a:p>
          <a:p>
            <a:pPr algn="ctr"/>
            <a:r>
              <a:rPr lang="en-US" b="1" dirty="0"/>
              <a:t>(12 min)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45" y="1365239"/>
            <a:ext cx="3638548" cy="3240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25" t="10446" r="10423" b="45961"/>
          <a:stretch/>
        </p:blipFill>
        <p:spPr>
          <a:xfrm>
            <a:off x="4543425" y="1210586"/>
            <a:ext cx="4181472" cy="3462437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4210049" y="4962525"/>
            <a:ext cx="46958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No noise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Potential and collected current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Wake characterization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6398950" y="2534041"/>
            <a:ext cx="20056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Panneaux Solaires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6976919" y="3091913"/>
            <a:ext cx="20056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C05B2D"/>
                </a:solidFill>
              </a:rPr>
              <a:t>Satellite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7381403" y="3696640"/>
            <a:ext cx="20056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7030A0"/>
                </a:solidFill>
              </a:rPr>
              <a:t>IME-BF 1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7547197" y="4106563"/>
            <a:ext cx="20056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IME-BF 2</a:t>
            </a:r>
          </a:p>
        </p:txBody>
      </p:sp>
    </p:spTree>
    <p:extLst>
      <p:ext uri="{BB962C8B-B14F-4D97-AF65-F5344CB8AC3E}">
        <p14:creationId xmlns:p14="http://schemas.microsoft.com/office/powerpoint/2010/main" val="2680453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itre 1"/>
              <p:cNvSpPr>
                <a:spLocks noGrp="1"/>
              </p:cNvSpPr>
              <p:nvPr>
                <p:ph type="title"/>
              </p:nvPr>
            </p:nvSpPr>
            <p:spPr>
              <a:xfrm>
                <a:off x="304800" y="142875"/>
                <a:ext cx="8296275" cy="893763"/>
              </a:xfrm>
            </p:spPr>
            <p:txBody>
              <a:bodyPr>
                <a:normAutofit/>
              </a:bodyPr>
              <a:lstStyle/>
              <a:p>
                <a:pPr eaLnBrk="1" hangingPunct="1"/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/>
                        <a:ea typeface="Cambria Math"/>
                      </a:rPr>
                      <m:t>𝛅</m:t>
                    </m:r>
                    <m:r>
                      <a:rPr lang="en-US" sz="3200" b="1" i="1" smtClean="0">
                        <a:latin typeface="Cambria Math"/>
                        <a:ea typeface="Cambria Math"/>
                      </a:rPr>
                      <m:t>𝒇</m:t>
                    </m:r>
                    <m:r>
                      <a:rPr lang="en-US" sz="3200" b="1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3200" dirty="0">
                    <a:latin typeface="Arial" charset="0"/>
                  </a:rPr>
                  <a:t>–PIC method (I): Perturbative method</a:t>
                </a:r>
              </a:p>
            </p:txBody>
          </p:sp>
        </mc:Choice>
        <mc:Fallback xmlns="">
          <p:sp>
            <p:nvSpPr>
              <p:cNvPr id="10" name="Titr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04800" y="142875"/>
                <a:ext cx="8296275" cy="893763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15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9048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48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48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48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48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F955428-1C60-4948-B225-84526A1AAD19}" type="slidenum">
              <a:rPr lang="fr-FR" sz="1400">
                <a:solidFill>
                  <a:schemeClr val="bg1"/>
                </a:solidFill>
              </a:rPr>
              <a:pPr/>
              <a:t>11</a:t>
            </a:fld>
            <a:endParaRPr lang="fr-FR" sz="140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ZoneTexte 8"/>
              <p:cNvSpPr txBox="1"/>
              <p:nvPr/>
            </p:nvSpPr>
            <p:spPr>
              <a:xfrm>
                <a:off x="146648" y="1036638"/>
                <a:ext cx="8355514" cy="6797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𝑓</m:t>
                      </m:r>
                      <m:r>
                        <a:rPr lang="en-US" sz="3200" b="0" i="1" smtClean="0"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+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𝛿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𝑓</m:t>
                      </m:r>
                    </m:oMath>
                  </m:oMathPara>
                </a14:m>
                <a:endParaRPr lang="en-US" sz="3200" b="0" dirty="0">
                  <a:ea typeface="Cambria Math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dirty="0"/>
                  <a:t>Where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is an analytical known distribution function.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𝑑𝑓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=0 →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a:rPr lang="en-US" i="1">
                              <a:latin typeface="Cambria Math"/>
                            </a:rPr>
                            <m:t>𝑓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i="1" dirty="0">
                  <a:latin typeface="Cambria Math"/>
                  <a:ea typeface="Cambria Math"/>
                </a:endParaRPr>
              </a:p>
              <a:p>
                <a:endParaRPr lang="en-US" i="1" dirty="0">
                  <a:latin typeface="Cambria Math"/>
                  <a:ea typeface="Cambria Math"/>
                </a:endParaRPr>
              </a:p>
              <a:p>
                <a:pPr marL="342900" indent="-342900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𝛿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𝑓</m:t>
                    </m:r>
                  </m:oMath>
                </a14:m>
                <a:r>
                  <a:rPr lang="en-US" dirty="0">
                    <a:ea typeface="Cambria Math"/>
                  </a:rPr>
                  <a:t>-PIC: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𝑣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             →         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𝜔</m:t>
                          </m:r>
                        </m:num>
                        <m:den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=−(1−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dirty="0">
                  <a:ea typeface="Cambria Math"/>
                </a:endParaRPr>
              </a:p>
              <a:p>
                <a:endParaRPr lang="en-US" dirty="0"/>
              </a:p>
              <a:p>
                <a:pPr marL="342900" indent="-342900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𝛿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𝑓</m:t>
                    </m:r>
                  </m:oMath>
                </a14:m>
                <a:r>
                  <a:rPr lang="en-US" dirty="0"/>
                  <a:t>-PIC </a:t>
                </a:r>
                <a:r>
                  <a:rPr lang="en-US" dirty="0">
                    <a:ea typeface="Cambria Math"/>
                  </a:rPr>
                  <a:t>statistical noise: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~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𝑝</m:t>
                                </m:r>
                              </m:sub>
                            </m:sSub>
                          </m:e>
                        </m:rad>
                      </m:den>
                    </m:f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𝛿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𝑓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𝑓</m:t>
                            </m:r>
                          </m:den>
                        </m:f>
                      </m:e>
                    </m:d>
                  </m:oMath>
                </a14:m>
                <a:endParaRPr lang="en-US" i="1" dirty="0">
                  <a:latin typeface="Cambria Math"/>
                  <a:ea typeface="Cambria Math"/>
                </a:endParaRPr>
              </a:p>
              <a:p>
                <a:endParaRPr lang="en-US" dirty="0">
                  <a:ea typeface="Cambria Math"/>
                </a:endParaRPr>
              </a:p>
              <a:p>
                <a:endParaRPr lang="en-US" dirty="0">
                  <a:ea typeface="Cambria Math"/>
                </a:endParaRPr>
              </a:p>
              <a:p>
                <a:r>
                  <a:rPr lang="en-US" dirty="0">
                    <a:ea typeface="Cambria Math"/>
                  </a:rPr>
                  <a:t>		</a:t>
                </a:r>
              </a:p>
              <a:p>
                <a:r>
                  <a:rPr lang="en-US" dirty="0"/>
                  <a:t>	</a:t>
                </a:r>
              </a:p>
              <a:p>
                <a:pPr marL="342900" indent="-342900" algn="ctr">
                  <a:buFont typeface="Wingdings" panose="05000000000000000000" pitchFamily="2" charset="2"/>
                  <a:buChar char="Ø"/>
                </a:pPr>
                <a:r>
                  <a:rPr lang="fr-FR" b="1" dirty="0"/>
                  <a:t>«</a:t>
                </a:r>
                <a:r>
                  <a:rPr lang="en-US" b="1" dirty="0"/>
                  <a:t> 7th motion equation in a 3D-PIC schema »</a:t>
                </a:r>
              </a:p>
            </p:txBody>
          </p:sp>
        </mc:Choice>
        <mc:Fallback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48" y="1036638"/>
                <a:ext cx="8355514" cy="6797374"/>
              </a:xfrm>
              <a:prstGeom prst="rect">
                <a:avLst/>
              </a:prstGeom>
              <a:blipFill>
                <a:blip r:embed="rId4"/>
                <a:stretch>
                  <a:fillRect l="-948" b="-116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 bwMode="auto">
          <a:xfrm>
            <a:off x="4712745" y="3999691"/>
            <a:ext cx="3184945" cy="943784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  <a:effectLst/>
          <a:extLst/>
        </p:spPr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>
            <a:off x="685799" y="6424613"/>
            <a:ext cx="3524251" cy="414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altLang="fr-FR" sz="1200" b="1" dirty="0">
                <a:solidFill>
                  <a:schemeClr val="bg1"/>
                </a:solidFill>
              </a:rPr>
              <a:t>New multi‐domain and multi‐model descriptions of the plasma species in SPIS 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359" y="1953389"/>
            <a:ext cx="2474341" cy="178134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475" y="1986203"/>
            <a:ext cx="2311400" cy="171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277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9048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48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48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48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48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F955428-1C60-4948-B225-84526A1AAD19}" type="slidenum">
              <a:rPr lang="en-US" sz="1400" smtClean="0">
                <a:solidFill>
                  <a:schemeClr val="bg1"/>
                </a:solidFill>
              </a:rPr>
              <a:pPr/>
              <a:t>12</a:t>
            </a:fld>
            <a:endParaRPr lang="en-US" sz="1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>
                <a:off x="388190" y="1044450"/>
                <a:ext cx="6905445" cy="510778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  </m:t>
                    </m:r>
                  </m:oMath>
                </a14:m>
                <a:r>
                  <a:rPr lang="en-US" dirty="0"/>
                  <a:t> in each cell</a:t>
                </a:r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190" y="1044450"/>
                <a:ext cx="6905445" cy="510778"/>
              </a:xfrm>
              <a:prstGeom prst="roundRect">
                <a:avLst/>
              </a:prstGeom>
              <a:blipFill rotWithShape="1">
                <a:blip r:embed="rId3"/>
                <a:stretch>
                  <a:fillRect t="-1136" b="-193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ZoneTexte 7"/>
          <p:cNvSpPr txBox="1"/>
          <p:nvPr/>
        </p:nvSpPr>
        <p:spPr>
          <a:xfrm>
            <a:off x="397714" y="2642443"/>
            <a:ext cx="2307387" cy="51077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Particle motion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88190" y="5371680"/>
            <a:ext cx="7008962" cy="91940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Computation of moments in each cell (density, current…)</a:t>
            </a:r>
          </a:p>
        </p:txBody>
      </p:sp>
      <p:cxnSp>
        <p:nvCxnSpPr>
          <p:cNvPr id="21" name="Connecteur droit 20"/>
          <p:cNvCxnSpPr/>
          <p:nvPr/>
        </p:nvCxnSpPr>
        <p:spPr bwMode="auto">
          <a:xfrm flipV="1">
            <a:off x="8001000" y="1496339"/>
            <a:ext cx="21566" cy="4343591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3" name="Connecteur droit avec flèche 22"/>
          <p:cNvCxnSpPr/>
          <p:nvPr/>
        </p:nvCxnSpPr>
        <p:spPr bwMode="auto">
          <a:xfrm flipH="1">
            <a:off x="7479102" y="1479085"/>
            <a:ext cx="543467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5" name="Connecteur droit avec flèche 24"/>
          <p:cNvCxnSpPr/>
          <p:nvPr/>
        </p:nvCxnSpPr>
        <p:spPr bwMode="auto">
          <a:xfrm flipH="1">
            <a:off x="2168645" y="1876865"/>
            <a:ext cx="526934" cy="55930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7" name="Connecteur droit 26"/>
          <p:cNvCxnSpPr/>
          <p:nvPr/>
        </p:nvCxnSpPr>
        <p:spPr bwMode="auto">
          <a:xfrm flipH="1">
            <a:off x="7522237" y="5839930"/>
            <a:ext cx="500332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29" name="ZoneTexte 28"/>
          <p:cNvSpPr txBox="1"/>
          <p:nvPr/>
        </p:nvSpPr>
        <p:spPr>
          <a:xfrm>
            <a:off x="571502" y="2144319"/>
            <a:ext cx="27690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Motion equations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8087865" y="3255028"/>
            <a:ext cx="897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Poisson equation</a:t>
            </a:r>
          </a:p>
        </p:txBody>
      </p:sp>
      <p:sp>
        <p:nvSpPr>
          <p:cNvPr id="28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>
            <a:off x="685799" y="6424613"/>
            <a:ext cx="3524251" cy="414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altLang="fr-FR" sz="1200" b="1" dirty="0">
                <a:solidFill>
                  <a:schemeClr val="bg1"/>
                </a:solidFill>
              </a:rPr>
              <a:t>New multi‐domain and multi‐model descriptions of the plasma species in SPIS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139026" y="2703312"/>
            <a:ext cx="822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and</a:t>
            </a:r>
            <a:endParaRPr lang="en-US" dirty="0"/>
          </a:p>
        </p:txBody>
      </p:sp>
      <p:sp>
        <p:nvSpPr>
          <p:cNvPr id="30" name="ZoneTexte 29"/>
          <p:cNvSpPr txBox="1"/>
          <p:nvPr/>
        </p:nvSpPr>
        <p:spPr>
          <a:xfrm>
            <a:off x="4319498" y="2438131"/>
            <a:ext cx="2974137" cy="91940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Fluid distribution update</a:t>
            </a:r>
          </a:p>
        </p:txBody>
      </p:sp>
      <p:cxnSp>
        <p:nvCxnSpPr>
          <p:cNvPr id="32" name="Connecteur droit avec flèche 31"/>
          <p:cNvCxnSpPr/>
          <p:nvPr/>
        </p:nvCxnSpPr>
        <p:spPr bwMode="auto">
          <a:xfrm>
            <a:off x="4681807" y="1876865"/>
            <a:ext cx="454684" cy="37279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3" name="Connecteur droit avec flèche 12"/>
          <p:cNvCxnSpPr/>
          <p:nvPr/>
        </p:nvCxnSpPr>
        <p:spPr bwMode="auto">
          <a:xfrm>
            <a:off x="1583397" y="3255028"/>
            <a:ext cx="0" cy="63117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ZoneTexte 34"/>
              <p:cNvSpPr txBox="1"/>
              <p:nvPr/>
            </p:nvSpPr>
            <p:spPr>
              <a:xfrm>
                <a:off x="429703" y="4089794"/>
                <a:ext cx="2307387" cy="510778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𝛿</m:t>
                    </m:r>
                    <m:r>
                      <a:rPr lang="fr-FR" i="1">
                        <a:latin typeface="Cambria Math"/>
                        <a:ea typeface="Cambria Math"/>
                      </a:rPr>
                      <m:t>𝑓</m:t>
                    </m:r>
                  </m:oMath>
                </a14:m>
                <a:r>
                  <a:rPr lang="en-US" dirty="0"/>
                  <a:t> weight</a:t>
                </a:r>
              </a:p>
            </p:txBody>
          </p:sp>
        </mc:Choice>
        <mc:Fallback xmlns="">
          <p:sp>
            <p:nvSpPr>
              <p:cNvPr id="35" name="ZoneTexte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703" y="4089794"/>
                <a:ext cx="2307387" cy="510778"/>
              </a:xfrm>
              <a:prstGeom prst="roundRect">
                <a:avLst/>
              </a:prstGeom>
              <a:blipFill rotWithShape="1">
                <a:blip r:embed="rId4"/>
                <a:stretch>
                  <a:fillRect t="-1136" b="-193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Connecteur droit avec flèche 16"/>
          <p:cNvCxnSpPr/>
          <p:nvPr/>
        </p:nvCxnSpPr>
        <p:spPr bwMode="auto">
          <a:xfrm flipH="1">
            <a:off x="2828925" y="3255028"/>
            <a:ext cx="1200150" cy="71546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36" name="ZoneTexte 35"/>
          <p:cNvSpPr txBox="1"/>
          <p:nvPr/>
        </p:nvSpPr>
        <p:spPr>
          <a:xfrm>
            <a:off x="4522039" y="3885483"/>
            <a:ext cx="2307387" cy="91940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Fluid moment upload</a:t>
            </a:r>
          </a:p>
        </p:txBody>
      </p:sp>
      <p:cxnSp>
        <p:nvCxnSpPr>
          <p:cNvPr id="37" name="Connecteur droit avec flèche 36"/>
          <p:cNvCxnSpPr/>
          <p:nvPr/>
        </p:nvCxnSpPr>
        <p:spPr bwMode="auto">
          <a:xfrm>
            <a:off x="2737091" y="3255028"/>
            <a:ext cx="1692034" cy="71546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itre 1"/>
              <p:cNvSpPr>
                <a:spLocks noGrp="1"/>
              </p:cNvSpPr>
              <p:nvPr>
                <p:ph type="title"/>
              </p:nvPr>
            </p:nvSpPr>
            <p:spPr>
              <a:xfrm>
                <a:off x="304800" y="142875"/>
                <a:ext cx="8296275" cy="893763"/>
              </a:xfrm>
            </p:spPr>
            <p:txBody>
              <a:bodyPr>
                <a:normAutofit/>
              </a:bodyPr>
              <a:lstStyle/>
              <a:p>
                <a:pPr eaLnBrk="1" hangingPunct="1"/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/>
                        <a:ea typeface="Cambria Math"/>
                      </a:rPr>
                      <m:t>𝛅</m:t>
                    </m:r>
                    <m:r>
                      <a:rPr lang="en-US" sz="3200" b="1" i="1" smtClean="0">
                        <a:latin typeface="Cambria Math"/>
                        <a:ea typeface="Cambria Math"/>
                      </a:rPr>
                      <m:t>𝒇</m:t>
                    </m:r>
                    <m:r>
                      <a:rPr lang="en-US" sz="3200" b="1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3200" dirty="0">
                    <a:latin typeface="Arial" charset="0"/>
                  </a:rPr>
                  <a:t>–PIC method (II): Schema</a:t>
                </a:r>
              </a:p>
            </p:txBody>
          </p:sp>
        </mc:Choice>
        <mc:Fallback xmlns="">
          <p:sp>
            <p:nvSpPr>
              <p:cNvPr id="45" name="Titr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04800" y="142875"/>
                <a:ext cx="8296275" cy="893763"/>
              </a:xfr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Connecteur droit avec flèche 37"/>
          <p:cNvCxnSpPr/>
          <p:nvPr/>
        </p:nvCxnSpPr>
        <p:spPr bwMode="auto">
          <a:xfrm>
            <a:off x="5806566" y="3521199"/>
            <a:ext cx="0" cy="257049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9" name="Connecteur droit avec flèche 38"/>
          <p:cNvCxnSpPr/>
          <p:nvPr/>
        </p:nvCxnSpPr>
        <p:spPr bwMode="auto">
          <a:xfrm>
            <a:off x="1583396" y="4902086"/>
            <a:ext cx="0" cy="347895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40" name="Connecteur droit avec flèche 39"/>
          <p:cNvCxnSpPr/>
          <p:nvPr/>
        </p:nvCxnSpPr>
        <p:spPr bwMode="auto">
          <a:xfrm>
            <a:off x="5806566" y="4992932"/>
            <a:ext cx="0" cy="257049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936783" y="1611972"/>
                <a:ext cx="122924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𝛿</m:t>
                    </m:r>
                    <m:r>
                      <a:rPr lang="fr-FR" i="1">
                        <a:latin typeface="Cambria Math"/>
                        <a:ea typeface="Cambria Math"/>
                      </a:rPr>
                      <m:t>𝑓</m:t>
                    </m:r>
                  </m:oMath>
                </a14:m>
                <a:r>
                  <a:rPr lang="en-US" dirty="0"/>
                  <a:t>-PIC </a:t>
                </a:r>
                <a:endParaRPr lang="es-ES" dirty="0"/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783" y="1611972"/>
                <a:ext cx="1229247" cy="461665"/>
              </a:xfrm>
              <a:prstGeom prst="rect">
                <a:avLst/>
              </a:prstGeom>
              <a:blipFill>
                <a:blip r:embed="rId6"/>
                <a:stretch>
                  <a:fillRect l="-1493" t="-9211" r="-6965" b="-3026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Rectangle 40"/>
              <p:cNvSpPr/>
              <p:nvPr/>
            </p:nvSpPr>
            <p:spPr>
              <a:xfrm>
                <a:off x="5461468" y="1676927"/>
                <a:ext cx="53405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𝑓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s-ES" dirty="0"/>
              </a:p>
            </p:txBody>
          </p:sp>
        </mc:Choice>
        <mc:Fallback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1468" y="1676927"/>
                <a:ext cx="534057" cy="461665"/>
              </a:xfrm>
              <a:prstGeom prst="rect">
                <a:avLst/>
              </a:prstGeom>
              <a:blipFill>
                <a:blip r:embed="rId7"/>
                <a:stretch>
                  <a:fillRect l="-2273" b="-1973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83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itre 1"/>
              <p:cNvSpPr>
                <a:spLocks noGrp="1"/>
              </p:cNvSpPr>
              <p:nvPr>
                <p:ph type="title"/>
              </p:nvPr>
            </p:nvSpPr>
            <p:spPr>
              <a:xfrm>
                <a:off x="304800" y="142875"/>
                <a:ext cx="8296275" cy="893763"/>
              </a:xfrm>
            </p:spPr>
            <p:txBody>
              <a:bodyPr>
                <a:normAutofit/>
              </a:bodyPr>
              <a:lstStyle/>
              <a:p>
                <a:pPr eaLnBrk="1" hangingPunct="1"/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/>
                        <a:ea typeface="Cambria Math"/>
                      </a:rPr>
                      <m:t>𝛅</m:t>
                    </m:r>
                    <m:r>
                      <a:rPr lang="en-US" sz="3200" b="1" i="1" smtClean="0">
                        <a:latin typeface="Cambria Math"/>
                        <a:ea typeface="Cambria Math"/>
                      </a:rPr>
                      <m:t>𝒇</m:t>
                    </m:r>
                    <m:r>
                      <a:rPr lang="en-US" sz="3200" b="1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3200" dirty="0">
                    <a:latin typeface="Arial" charset="0"/>
                  </a:rPr>
                  <a:t>–PIC method (III): Results</a:t>
                </a:r>
              </a:p>
            </p:txBody>
          </p:sp>
        </mc:Choice>
        <mc:Fallback>
          <p:sp>
            <p:nvSpPr>
              <p:cNvPr id="10" name="Titr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04800" y="142875"/>
                <a:ext cx="8296275" cy="893763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15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9048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48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48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48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48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F955428-1C60-4948-B225-84526A1AAD19}" type="slidenum">
              <a:rPr lang="fr-FR" sz="1400">
                <a:solidFill>
                  <a:schemeClr val="bg1"/>
                </a:solidFill>
              </a:rPr>
              <a:pPr/>
              <a:t>13</a:t>
            </a:fld>
            <a:endParaRPr lang="fr-FR" sz="1400">
              <a:solidFill>
                <a:schemeClr val="bg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46648" y="1036637"/>
            <a:ext cx="85746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ea typeface="Cambria Math"/>
            </a:endParaRPr>
          </a:p>
          <a:p>
            <a:endParaRPr lang="en-US" dirty="0">
              <a:ea typeface="Cambria Math"/>
            </a:endParaRPr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>
            <a:off x="685799" y="6424613"/>
            <a:ext cx="3524251" cy="414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altLang="fr-FR" sz="1200" b="1" dirty="0">
                <a:solidFill>
                  <a:schemeClr val="bg1"/>
                </a:solidFill>
              </a:rPr>
              <a:t>New multi‐domain and multi‐model descriptions of the plasma species in SPIS 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1257544"/>
            <a:ext cx="4481195" cy="37988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330200" y="5105400"/>
                <a:ext cx="8667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The </a:t>
                </a:r>
                <a14:m>
                  <m:oMath xmlns:m="http://schemas.openxmlformats.org/officeDocument/2006/math">
                    <m:r>
                      <a:rPr lang="fr-FR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𝛿</m:t>
                    </m:r>
                    <m:r>
                      <a:rPr lang="fr-FR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𝑓</m:t>
                    </m:r>
                  </m:oMath>
                </a14:m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method* allows to compute the rear wake correctly   </a:t>
                </a:r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200" y="5105400"/>
                <a:ext cx="8667750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1125" t="-10667" b="-3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914400" y="5857875"/>
                <a:ext cx="80835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*</a:t>
                </a:r>
                <a:r>
                  <a:rPr lang="en-US" sz="1100" dirty="0"/>
                  <a:t>Is not yet fully implemented in SPIS (only for the Maxwellian distribution function)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1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1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11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100" b="0" i="1" smtClean="0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fr-FR" sz="11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en-US" sz="11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100" i="1" smtClean="0">
                            <a:latin typeface="Cambria Math"/>
                          </a:rPr>
                          <m:t>𝑑</m:t>
                        </m:r>
                        <m:sSub>
                          <m:sSubPr>
                            <m:ctrlPr>
                              <a:rPr lang="en-US" sz="11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100" b="0" i="1" smtClean="0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fr-FR" sz="11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sz="1100" i="1" smtClean="0">
                            <a:latin typeface="Cambria Math"/>
                          </a:rPr>
                          <m:t>𝑑</m:t>
                        </m:r>
                        <m:r>
                          <a:rPr lang="fr-FR" sz="1100" b="0" i="1" smtClean="0">
                            <a:latin typeface="Cambria Math"/>
                          </a:rPr>
                          <m:t>𝑡</m:t>
                        </m:r>
                      </m:den>
                    </m:f>
                    <m:r>
                      <a:rPr lang="fr-FR" sz="1100" i="1">
                        <a:latin typeface="Cambria Math"/>
                        <a:ea typeface="Cambria Math"/>
                      </a:rPr>
                      <m:t>≈</m:t>
                    </m:r>
                    <m:sSub>
                      <m:sSubPr>
                        <m:ctrlPr>
                          <a:rPr lang="fr-FR" sz="1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100" b="0" i="1" smtClean="0">
                            <a:latin typeface="Cambria Math"/>
                          </a:rPr>
                          <m:t>−2</m:t>
                        </m:r>
                        <m:r>
                          <a:rPr lang="fr-FR" sz="1100" b="0" i="1" smtClean="0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fr-FR" sz="11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fr-FR" sz="11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f>
                      <m:fPr>
                        <m:ctrlPr>
                          <a:rPr lang="fr-FR" sz="11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100" b="0" i="1" smtClean="0">
                            <a:latin typeface="Cambria Math"/>
                          </a:rPr>
                          <m:t>𝑞</m:t>
                        </m:r>
                      </m:num>
                      <m:den>
                        <m:r>
                          <a:rPr lang="fr-FR" sz="1100" b="0" i="1" smtClean="0">
                            <a:latin typeface="Cambria Math"/>
                          </a:rPr>
                          <m:t>𝑚</m:t>
                        </m:r>
                      </m:den>
                    </m:f>
                    <m:r>
                      <a:rPr lang="fr-FR" sz="1100" b="0" i="1" smtClean="0">
                        <a:latin typeface="Cambria Math"/>
                      </a:rPr>
                      <m:t>𝐸</m:t>
                    </m:r>
                    <m:r>
                      <a:rPr lang="fr-FR" sz="1100" b="0" i="1" smtClean="0">
                        <a:latin typeface="Cambria Math"/>
                      </a:rPr>
                      <m:t>/</m:t>
                    </m:r>
                    <m:sSup>
                      <m:sSupPr>
                        <m:ctrlPr>
                          <a:rPr lang="fr-FR" sz="11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fr-FR" sz="11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100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fr-FR" sz="1100" i="1">
                                <a:latin typeface="Cambria Math"/>
                              </a:rPr>
                              <m:t>𝑡h</m:t>
                            </m:r>
                          </m:sub>
                        </m:sSub>
                      </m:e>
                      <m:sup>
                        <m:r>
                          <a:rPr lang="fr-FR" sz="11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fr-FR" sz="1100" b="0" dirty="0"/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5857875"/>
                <a:ext cx="8083550" cy="461665"/>
              </a:xfrm>
              <a:prstGeom prst="rect">
                <a:avLst/>
              </a:prstGeom>
              <a:blipFill rotWithShape="1">
                <a:blip r:embed="rId7"/>
                <a:stretch>
                  <a:fillRect l="-1131" t="-13158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Imag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075" y="1390893"/>
            <a:ext cx="3597239" cy="27143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>
                <a:off x="5153025" y="4457700"/>
                <a:ext cx="28575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𝛿</m:t>
                    </m:r>
                    <m:r>
                      <a:rPr lang="fr-FR" b="0" i="1" smtClean="0">
                        <a:latin typeface="Cambria Math"/>
                        <a:ea typeface="Cambria Math"/>
                      </a:rPr>
                      <m:t>𝑓</m:t>
                    </m:r>
                  </m:oMath>
                </a14:m>
                <a:r>
                  <a:rPr lang="en-US" dirty="0"/>
                  <a:t> density (log)</a:t>
                </a:r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3025" y="4457700"/>
                <a:ext cx="2857500" cy="461665"/>
              </a:xfrm>
              <a:prstGeom prst="rect">
                <a:avLst/>
              </a:prstGeom>
              <a:blipFill rotWithShape="1">
                <a:blip r:embed="rId9"/>
                <a:stretch>
                  <a:fillRect l="-426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03910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304800" y="142875"/>
            <a:ext cx="8915400" cy="8937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>
                <a:latin typeface="Arial" charset="0"/>
              </a:rPr>
              <a:t>Surface effect correction: Positively biased S/C</a:t>
            </a:r>
          </a:p>
        </p:txBody>
      </p:sp>
      <p:sp>
        <p:nvSpPr>
          <p:cNvPr id="13315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9048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48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48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48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48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F955428-1C60-4948-B225-84526A1AAD19}" type="slidenum">
              <a:rPr lang="fr-FR" sz="1400">
                <a:solidFill>
                  <a:schemeClr val="bg1"/>
                </a:solidFill>
              </a:rPr>
              <a:pPr/>
              <a:t>14</a:t>
            </a:fld>
            <a:endParaRPr lang="fr-FR" sz="1400">
              <a:solidFill>
                <a:schemeClr val="bg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14" y="2631565"/>
            <a:ext cx="4264936" cy="167163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23875" y="1007090"/>
            <a:ext cx="79819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u="sng" dirty="0"/>
              <a:t>Objective</a:t>
            </a:r>
            <a:r>
              <a:rPr lang="en-US" dirty="0"/>
              <a:t>: Correct plasma behavior near satellite surfaces while using a fluid description.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u="sng" dirty="0"/>
              <a:t>Most significant effect: </a:t>
            </a:r>
            <a:r>
              <a:rPr lang="en-US" dirty="0"/>
              <a:t>Non-symmetry of the velocity distribution near satellite surfaces.</a:t>
            </a:r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>
            <a:off x="685799" y="6424613"/>
            <a:ext cx="3524251" cy="414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altLang="fr-FR" sz="1200" b="1" dirty="0">
                <a:solidFill>
                  <a:schemeClr val="bg1"/>
                </a:solidFill>
              </a:rPr>
              <a:t>New multi‐domain and multi‐model descriptions of the plasma species in SPIS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/>
              <p:cNvSpPr txBox="1"/>
              <p:nvPr/>
            </p:nvSpPr>
            <p:spPr>
              <a:xfrm>
                <a:off x="371475" y="4436090"/>
                <a:ext cx="798195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u="sng" dirty="0"/>
                  <a:t>Idea</a:t>
                </a:r>
                <a:r>
                  <a:rPr lang="en-US" dirty="0"/>
                  <a:t>: Use a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𝛿</m:t>
                    </m:r>
                    <m:r>
                      <a:rPr lang="fr-FR" b="0" i="1" smtClean="0">
                        <a:latin typeface="Cambria Math"/>
                        <a:ea typeface="Cambria Math"/>
                      </a:rPr>
                      <m:t>𝑓</m:t>
                    </m:r>
                  </m:oMath>
                </a14:m>
                <a:r>
                  <a:rPr lang="en-US" dirty="0"/>
                  <a:t> like method to compute a correct distribution. 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u="sng" dirty="0"/>
                  <a:t>SPIS implementation:</a:t>
                </a:r>
                <a:r>
                  <a:rPr lang="en-US" dirty="0"/>
                  <a:t> PIC electron Maxwellian source with a negative weight on every satellite surface.</a:t>
                </a:r>
              </a:p>
            </p:txBody>
          </p:sp>
        </mc:Choice>
        <mc:Fallback xmlns="">
          <p:sp>
            <p:nvSpPr>
              <p:cNvPr id="12" name="ZoneText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475" y="4436090"/>
                <a:ext cx="7981950" cy="1569660"/>
              </a:xfrm>
              <a:prstGeom prst="rect">
                <a:avLst/>
              </a:prstGeom>
              <a:blipFill rotWithShape="1">
                <a:blip r:embed="rId4"/>
                <a:stretch>
                  <a:fillRect l="-1070" t="-2724" r="-153" b="-8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ZoneTexte 3"/>
              <p:cNvSpPr txBox="1"/>
              <p:nvPr/>
            </p:nvSpPr>
            <p:spPr>
              <a:xfrm>
                <a:off x="6024562" y="2995611"/>
                <a:ext cx="2081339" cy="11835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/>
                        </a:rPr>
                        <m:t>𝑣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≥−</m:t>
                      </m:r>
                      <m:rad>
                        <m:radPr>
                          <m:degHide m:val="on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fr-FR" b="0" i="1" smtClean="0">
                                  <a:latin typeface="Cambria Math"/>
                                </a:rPr>
                                <m:t>𝑒</m:t>
                              </m:r>
                              <m:sSub>
                                <m:sSub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/>
                                      <a:ea typeface="Cambria Math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latin typeface="Cambria Math"/>
                                    </a:rPr>
                                    <m:t>𝑠𝑐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fr-FR" b="0" i="1" smtClean="0">
                                  <a:latin typeface="Cambria Math"/>
                                </a:rPr>
                                <m:t>𝑚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4562" y="2995611"/>
                <a:ext cx="2081339" cy="11835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80449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304800" y="142875"/>
            <a:ext cx="8296275" cy="8937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>
                <a:latin typeface="Arial" charset="0"/>
              </a:rPr>
              <a:t>Surface effect correction: Results </a:t>
            </a:r>
          </a:p>
        </p:txBody>
      </p:sp>
      <p:sp>
        <p:nvSpPr>
          <p:cNvPr id="13315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9048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48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48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48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48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F955428-1C60-4948-B225-84526A1AAD19}" type="slidenum">
              <a:rPr lang="fr-FR" sz="1400">
                <a:solidFill>
                  <a:schemeClr val="bg1"/>
                </a:solidFill>
              </a:rPr>
              <a:pPr/>
              <a:t>15</a:t>
            </a:fld>
            <a:endParaRPr lang="fr-FR" sz="1400">
              <a:solidFill>
                <a:schemeClr val="bg1"/>
              </a:solidFill>
            </a:endParaRPr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>
            <a:off x="685799" y="6424613"/>
            <a:ext cx="3524251" cy="414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altLang="fr-FR" sz="1200" b="1" dirty="0">
                <a:solidFill>
                  <a:schemeClr val="bg1"/>
                </a:solidFill>
              </a:rPr>
              <a:t>New multi‐domain and multi‐model descriptions of the plasma species in SPIS 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76349"/>
            <a:ext cx="7653307" cy="3171825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04825" y="4608726"/>
            <a:ext cx="3305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Potential profile on the normal to the spacecraft surface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552950" y="4610097"/>
            <a:ext cx="3305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Total collected ion current on the spacecraft</a:t>
            </a:r>
          </a:p>
        </p:txBody>
      </p:sp>
    </p:spTree>
    <p:extLst>
      <p:ext uri="{BB962C8B-B14F-4D97-AF65-F5344CB8AC3E}">
        <p14:creationId xmlns:p14="http://schemas.microsoft.com/office/powerpoint/2010/main" val="33306351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9048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48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48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48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48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F955428-1C60-4948-B225-84526A1AAD19}" type="slidenum">
              <a:rPr lang="fr-FR" sz="1400">
                <a:solidFill>
                  <a:schemeClr val="bg1"/>
                </a:solidFill>
              </a:rPr>
              <a:pPr/>
              <a:t>16</a:t>
            </a:fld>
            <a:endParaRPr lang="fr-FR" sz="1400">
              <a:solidFill>
                <a:schemeClr val="bg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438275" y="1457325"/>
            <a:ext cx="591502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Thank you for your attention </a:t>
            </a:r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>
            <a:off x="685799" y="6424613"/>
            <a:ext cx="4924425" cy="414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altLang="fr-FR" sz="12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altLang="fr-FR" sz="1200" b="1" dirty="0">
                <a:solidFill>
                  <a:schemeClr val="bg1"/>
                </a:solidFill>
              </a:rPr>
              <a:t>Modeling the electric charging of the TARANIS satellite in the ionospheric plasma</a:t>
            </a:r>
          </a:p>
          <a:p>
            <a:pPr eaLnBrk="1" hangingPunct="1"/>
            <a:endParaRPr lang="en-US" sz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5648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9048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48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48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48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48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F955428-1C60-4948-B225-84526A1AAD19}" type="slidenum">
              <a:rPr lang="en-US" sz="1400" smtClean="0">
                <a:solidFill>
                  <a:schemeClr val="bg1"/>
                </a:solidFill>
              </a:rPr>
              <a:pPr/>
              <a:t>17</a:t>
            </a:fld>
            <a:endParaRPr lang="en-US" sz="1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>
                <a:off x="388190" y="1044450"/>
                <a:ext cx="6905445" cy="919401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Computation of the electric field and electric potential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  </m:t>
                    </m:r>
                  </m:oMath>
                </a14:m>
                <a:r>
                  <a:rPr lang="en-US" dirty="0"/>
                  <a:t> in each cell</a:t>
                </a:r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190" y="1044450"/>
                <a:ext cx="6905445" cy="919401"/>
              </a:xfrm>
              <a:prstGeom prst="roundRect">
                <a:avLst/>
              </a:prstGeom>
              <a:blipFill rotWithShape="1">
                <a:blip r:embed="rId3"/>
                <a:stretch>
                  <a:fillRect b="-9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388188" y="2462996"/>
                <a:ext cx="7008961" cy="919401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Computation of all new positions and velocities: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𝑝</m:t>
                            </m:r>
                          </m:sup>
                        </m:sSup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𝑝</m:t>
                            </m:r>
                          </m:sup>
                        </m:sSup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/>
                  <a:t>for all particles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188" y="2462996"/>
                <a:ext cx="7008961" cy="919401"/>
              </a:xfrm>
              <a:prstGeom prst="roundRect">
                <a:avLst/>
              </a:prstGeom>
              <a:blipFill rotWithShape="1">
                <a:blip r:embed="rId4"/>
                <a:stretch>
                  <a:fillRect r="-520" b="-83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/>
              <p:cNvSpPr txBox="1"/>
              <p:nvPr/>
            </p:nvSpPr>
            <p:spPr>
              <a:xfrm>
                <a:off x="388190" y="5371680"/>
                <a:ext cx="7008962" cy="919401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Computation of the density and current density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/>
                  <a:t> in each cell.</a:t>
                </a:r>
              </a:p>
            </p:txBody>
          </p:sp>
        </mc:Choice>
        <mc:Fallback xmlns="">
          <p:sp>
            <p:nvSpPr>
              <p:cNvPr id="12" name="ZoneText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190" y="5371680"/>
                <a:ext cx="7008962" cy="919401"/>
              </a:xfrm>
              <a:prstGeom prst="roundRect">
                <a:avLst/>
              </a:prstGeom>
              <a:blipFill rotWithShape="1">
                <a:blip r:embed="rId5"/>
                <a:stretch>
                  <a:fillRect r="-2255" b="-9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Connecteur droit 20"/>
          <p:cNvCxnSpPr/>
          <p:nvPr/>
        </p:nvCxnSpPr>
        <p:spPr bwMode="auto">
          <a:xfrm flipV="1">
            <a:off x="8001000" y="1496339"/>
            <a:ext cx="21566" cy="4343591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3" name="Connecteur droit avec flèche 22"/>
          <p:cNvCxnSpPr/>
          <p:nvPr/>
        </p:nvCxnSpPr>
        <p:spPr bwMode="auto">
          <a:xfrm flipH="1">
            <a:off x="7479102" y="1479085"/>
            <a:ext cx="543467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5" name="Connecteur droit avec flèche 24"/>
          <p:cNvCxnSpPr/>
          <p:nvPr/>
        </p:nvCxnSpPr>
        <p:spPr bwMode="auto">
          <a:xfrm>
            <a:off x="3528204" y="2012729"/>
            <a:ext cx="0" cy="38818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7" name="Connecteur droit 26"/>
          <p:cNvCxnSpPr/>
          <p:nvPr/>
        </p:nvCxnSpPr>
        <p:spPr bwMode="auto">
          <a:xfrm flipH="1">
            <a:off x="7522237" y="5839930"/>
            <a:ext cx="500332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29" name="ZoneTexte 28"/>
          <p:cNvSpPr txBox="1"/>
          <p:nvPr/>
        </p:nvSpPr>
        <p:spPr>
          <a:xfrm>
            <a:off x="3683478" y="2015502"/>
            <a:ext cx="27690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Motion equations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8087865" y="3255028"/>
            <a:ext cx="897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Poisson equation</a:t>
            </a:r>
          </a:p>
        </p:txBody>
      </p:sp>
      <p:cxnSp>
        <p:nvCxnSpPr>
          <p:cNvPr id="13312" name="Connecteur droit avec flèche 13311"/>
          <p:cNvCxnSpPr/>
          <p:nvPr/>
        </p:nvCxnSpPr>
        <p:spPr bwMode="auto">
          <a:xfrm>
            <a:off x="3765430" y="3599123"/>
            <a:ext cx="0" cy="1585176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324" name="ZoneTexte 13323"/>
              <p:cNvSpPr txBox="1"/>
              <p:nvPr/>
            </p:nvSpPr>
            <p:spPr>
              <a:xfrm>
                <a:off x="491706" y="4136322"/>
                <a:ext cx="741871" cy="510778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𝛿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𝑓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324" name="ZoneTexte 133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706" y="4136322"/>
                <a:ext cx="741871" cy="510778"/>
              </a:xfrm>
              <a:prstGeom prst="roundRect">
                <a:avLst/>
              </a:prstGeom>
              <a:blipFill rotWithShape="1">
                <a:blip r:embed="rId6"/>
                <a:stretch>
                  <a:fillRect b="-11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326" name="Connecteur droit avec flèche 13325"/>
          <p:cNvCxnSpPr/>
          <p:nvPr/>
        </p:nvCxnSpPr>
        <p:spPr bwMode="auto">
          <a:xfrm flipV="1">
            <a:off x="1475117" y="3899140"/>
            <a:ext cx="362309" cy="23718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327" name="ZoneTexte 13326"/>
              <p:cNvSpPr txBox="1"/>
              <p:nvPr/>
            </p:nvSpPr>
            <p:spPr>
              <a:xfrm>
                <a:off x="2009955" y="3551008"/>
                <a:ext cx="5888129" cy="990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Computation  of the distribution function </a:t>
                </a:r>
                <a:endParaRPr lang="fr-FR" sz="2000" b="0" i="0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fr-FR" sz="2000" b="0" i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Sup>
                              <m:sSub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</a:rPr>
                                  <m:t>0</m:t>
                                </m:r>
                              </m:sub>
                              <m:sup/>
                            </m:sSubSup>
                            <m:r>
                              <a:rPr lang="en-US" sz="20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𝑝</m:t>
                            </m:r>
                          </m:sup>
                        </m:sSup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  <m:r>
                          <a:rPr lang="en-US" sz="2000" i="1">
                            <a:latin typeface="Cambria Math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𝑣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𝑝</m:t>
                            </m:r>
                          </m:sup>
                        </m:sSup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  <m:r>
                          <a:rPr lang="en-US" sz="2000" i="1"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) </m:t>
                    </m:r>
                  </m:oMath>
                </a14:m>
                <a:r>
                  <a:rPr lang="en-US" sz="2000" dirty="0"/>
                  <a:t> for all particles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𝑝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r>
                  <a:rPr lang="en-US" sz="1600" dirty="0"/>
                  <a:t> </a:t>
                </a:r>
              </a:p>
            </p:txBody>
          </p:sp>
        </mc:Choice>
        <mc:Fallback xmlns="">
          <p:sp>
            <p:nvSpPr>
              <p:cNvPr id="13327" name="ZoneTexte 133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9955" y="3551008"/>
                <a:ext cx="5888129" cy="990784"/>
              </a:xfrm>
              <a:prstGeom prst="rect">
                <a:avLst/>
              </a:prstGeom>
              <a:blipFill rotWithShape="1">
                <a:blip r:embed="rId7"/>
                <a:stretch>
                  <a:fillRect l="-1139" t="-2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329" name="Connecteur droit avec flèche 13328"/>
          <p:cNvCxnSpPr/>
          <p:nvPr/>
        </p:nvCxnSpPr>
        <p:spPr bwMode="auto">
          <a:xfrm>
            <a:off x="862641" y="3516638"/>
            <a:ext cx="0" cy="444859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0" name="Connecteur droit avec flèche 49"/>
          <p:cNvCxnSpPr/>
          <p:nvPr/>
        </p:nvCxnSpPr>
        <p:spPr bwMode="auto">
          <a:xfrm>
            <a:off x="868391" y="4824978"/>
            <a:ext cx="0" cy="444859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3331" name="Connecteur droit avec flèche 13330"/>
          <p:cNvCxnSpPr/>
          <p:nvPr/>
        </p:nvCxnSpPr>
        <p:spPr bwMode="auto">
          <a:xfrm>
            <a:off x="1475117" y="4468483"/>
            <a:ext cx="362309" cy="17861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332" name="Rectangle 13331"/>
              <p:cNvSpPr/>
              <p:nvPr/>
            </p:nvSpPr>
            <p:spPr>
              <a:xfrm>
                <a:off x="2044462" y="4536209"/>
                <a:ext cx="5477775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/>
                  <a:t>Computation of all new weights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2000" dirty="0"/>
                  <a:t> for all particles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𝑝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13332" name="Rectangle 133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4462" y="4536209"/>
                <a:ext cx="5477775" cy="707886"/>
              </a:xfrm>
              <a:prstGeom prst="rect">
                <a:avLst/>
              </a:prstGeom>
              <a:blipFill rotWithShape="1">
                <a:blip r:embed="rId8"/>
                <a:stretch>
                  <a:fillRect l="-1112" t="-3448" b="-15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itre 1"/>
              <p:cNvSpPr>
                <a:spLocks noGrp="1"/>
              </p:cNvSpPr>
              <p:nvPr>
                <p:ph type="title"/>
              </p:nvPr>
            </p:nvSpPr>
            <p:spPr>
              <a:xfrm>
                <a:off x="304800" y="142875"/>
                <a:ext cx="8296275" cy="893763"/>
              </a:xfrm>
            </p:spPr>
            <p:txBody>
              <a:bodyPr>
                <a:normAutofit/>
              </a:bodyPr>
              <a:lstStyle/>
              <a:p>
                <a:pPr eaLnBrk="1" hangingPunct="1"/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/>
                        <a:ea typeface="Cambria Math"/>
                      </a:rPr>
                      <m:t>𝛅</m:t>
                    </m:r>
                    <m:r>
                      <a:rPr lang="en-US" sz="3200" b="1" i="1" smtClean="0">
                        <a:latin typeface="Cambria Math"/>
                        <a:ea typeface="Cambria Math"/>
                      </a:rPr>
                      <m:t>𝒇</m:t>
                    </m:r>
                    <m:r>
                      <a:rPr lang="en-US" sz="3200" b="1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3200" dirty="0">
                    <a:latin typeface="Arial" charset="0"/>
                  </a:rPr>
                  <a:t>–PIC method (II): Schema</a:t>
                </a:r>
              </a:p>
            </p:txBody>
          </p:sp>
        </mc:Choice>
        <mc:Fallback xmlns="">
          <p:sp>
            <p:nvSpPr>
              <p:cNvPr id="26" name="Titr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04800" y="142875"/>
                <a:ext cx="8296275" cy="893763"/>
              </a:xfr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>
            <a:off x="685799" y="6424613"/>
            <a:ext cx="3524251" cy="414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altLang="fr-FR" sz="1200" b="1" dirty="0">
                <a:solidFill>
                  <a:schemeClr val="bg1"/>
                </a:solidFill>
              </a:rPr>
              <a:t>New multi‐domain and multi‐model descriptions of the plasma species in SPIS </a:t>
            </a:r>
          </a:p>
        </p:txBody>
      </p:sp>
    </p:spTree>
    <p:extLst>
      <p:ext uri="{BB962C8B-B14F-4D97-AF65-F5344CB8AC3E}">
        <p14:creationId xmlns:p14="http://schemas.microsoft.com/office/powerpoint/2010/main" val="1484687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4" grpId="0" animBg="1"/>
      <p:bldP spid="13327" grpId="0"/>
      <p:bldP spid="133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756" y="974873"/>
            <a:ext cx="3598759" cy="3613097"/>
          </a:xfrm>
          <a:prstGeom prst="rect">
            <a:avLst/>
          </a:prstGeom>
        </p:spPr>
      </p:pic>
      <p:sp>
        <p:nvSpPr>
          <p:cNvPr id="13313" name="Titre 1"/>
          <p:cNvSpPr>
            <a:spLocks noGrp="1"/>
          </p:cNvSpPr>
          <p:nvPr>
            <p:ph type="title"/>
          </p:nvPr>
        </p:nvSpPr>
        <p:spPr>
          <a:xfrm>
            <a:off x="304800" y="142875"/>
            <a:ext cx="8296275" cy="8937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>
                <a:latin typeface="Arial" charset="0"/>
              </a:rPr>
              <a:t>Context: Need for better performance</a:t>
            </a:r>
          </a:p>
        </p:txBody>
      </p:sp>
      <p:sp>
        <p:nvSpPr>
          <p:cNvPr id="13314" name="Espace réservé du contenu 2"/>
          <p:cNvSpPr>
            <a:spLocks noGrp="1"/>
          </p:cNvSpPr>
          <p:nvPr>
            <p:ph idx="1"/>
          </p:nvPr>
        </p:nvSpPr>
        <p:spPr>
          <a:xfrm>
            <a:off x="424334" y="974873"/>
            <a:ext cx="8700616" cy="336366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endParaRPr lang="en-US" dirty="0">
              <a:latin typeface="Arial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dirty="0">
              <a:latin typeface="Arial" charset="0"/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endParaRPr lang="en-US" dirty="0">
              <a:latin typeface="Arial" charset="0"/>
            </a:endParaRPr>
          </a:p>
          <a:p>
            <a:pPr marL="450850" lvl="1" indent="0" eaLnBrk="1" hangingPunct="1">
              <a:buNone/>
            </a:pPr>
            <a:endParaRPr lang="en-US" dirty="0">
              <a:latin typeface="Arial" charset="0"/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endParaRPr lang="en-US" dirty="0">
              <a:latin typeface="Arial" charset="0"/>
            </a:endParaRPr>
          </a:p>
        </p:txBody>
      </p:sp>
      <p:sp>
        <p:nvSpPr>
          <p:cNvPr id="13315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9048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48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48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48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48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F955428-1C60-4948-B225-84526A1AAD19}" type="slidenum">
              <a:rPr lang="fr-FR" sz="1400">
                <a:solidFill>
                  <a:schemeClr val="bg1"/>
                </a:solidFill>
              </a:rPr>
              <a:pPr/>
              <a:t>2</a:t>
            </a:fld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13316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>
            <a:off x="685799" y="6424613"/>
            <a:ext cx="3524251" cy="414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altLang="fr-FR" sz="1200" b="1" dirty="0">
                <a:solidFill>
                  <a:schemeClr val="bg1"/>
                </a:solidFill>
              </a:rPr>
              <a:t>New multi‐domain and multi‐model descriptions of the plasma species in SPIS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-118760" y="1167320"/>
            <a:ext cx="556097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dirty="0"/>
              <a:t>Some missions demands too much computational resources.</a:t>
            </a:r>
          </a:p>
          <a:p>
            <a:pPr lvl="1"/>
            <a:endParaRPr lang="en-US" dirty="0"/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dirty="0"/>
              <a:t>Plasma drift: PIC is needed for computing correctly the wake.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dirty="0"/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dirty="0"/>
              <a:t>Simulate the wall effect on positive surfaces.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dirty="0"/>
              <a:t>Need for algorithms more adapted to reduce cost or/and noise.</a:t>
            </a:r>
          </a:p>
          <a:p>
            <a:pPr lvl="1"/>
            <a:endParaRPr lang="en-US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351" y="4453750"/>
            <a:ext cx="1624521" cy="182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9048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48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48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48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48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F955428-1C60-4948-B225-84526A1AAD19}" type="slidenum">
              <a:rPr lang="fr-FR" sz="1400">
                <a:solidFill>
                  <a:schemeClr val="bg1"/>
                </a:solidFill>
              </a:rPr>
              <a:pPr/>
              <a:t>3</a:t>
            </a:fld>
            <a:endParaRPr lang="fr-FR" sz="1400">
              <a:solidFill>
                <a:schemeClr val="bg1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96403" y="967513"/>
            <a:ext cx="3943350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/>
              <a:t>Kinetic model (PIC)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778902" y="5581649"/>
            <a:ext cx="2705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81000" y="4858373"/>
            <a:ext cx="34290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/>
              <a:t>Physically accurate 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/>
              <a:t>Very computationally intensive</a:t>
            </a:r>
            <a:r>
              <a:rPr lang="fr-FR" sz="2000" dirty="0"/>
              <a:t> </a:t>
            </a:r>
            <a:r>
              <a:rPr lang="fr-FR" sz="2000" b="1" dirty="0"/>
              <a:t>(18h)</a:t>
            </a:r>
          </a:p>
          <a:p>
            <a:endParaRPr lang="fr-FR" sz="2800" dirty="0"/>
          </a:p>
        </p:txBody>
      </p:sp>
      <p:sp>
        <p:nvSpPr>
          <p:cNvPr id="12" name="ZoneTexte 11"/>
          <p:cNvSpPr txBox="1"/>
          <p:nvPr/>
        </p:nvSpPr>
        <p:spPr>
          <a:xfrm>
            <a:off x="4371974" y="4919929"/>
            <a:ext cx="471487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/>
              <a:t>Not always accurate: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Thermal equilibrium &amp; isotropy 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/>
              <a:t>Very fast  </a:t>
            </a:r>
            <a:r>
              <a:rPr lang="fr-FR" sz="2000" b="1" dirty="0"/>
              <a:t>(157 seconds)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/>
          </a:p>
        </p:txBody>
      </p:sp>
      <p:sp>
        <p:nvSpPr>
          <p:cNvPr id="3" name="Rectangle 2"/>
          <p:cNvSpPr/>
          <p:nvPr/>
        </p:nvSpPr>
        <p:spPr>
          <a:xfrm>
            <a:off x="1925619" y="4345864"/>
            <a:ext cx="20842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</a:rPr>
              <a:t>Densité Ionique (O+)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64269" y="4328987"/>
            <a:ext cx="20842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</a:rPr>
              <a:t>Densité Ionique (O+)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6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>
            <a:off x="685799" y="6424613"/>
            <a:ext cx="3524251" cy="414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altLang="fr-FR" sz="1200" b="1" dirty="0">
                <a:solidFill>
                  <a:schemeClr val="bg1"/>
                </a:solidFill>
              </a:rPr>
              <a:t>New multi‐domain and multi‐model descriptions of the plasma species in SPIS 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4264076" y="925598"/>
            <a:ext cx="43435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/>
              <a:t>Fluid model (Poisson-Boltzmann) </a:t>
            </a: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98" y="1761256"/>
            <a:ext cx="3299960" cy="292316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485" y="1747424"/>
            <a:ext cx="3320765" cy="292011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0" name="Titre 1"/>
          <p:cNvSpPr txBox="1">
            <a:spLocks/>
          </p:cNvSpPr>
          <p:nvPr/>
        </p:nvSpPr>
        <p:spPr bwMode="auto">
          <a:xfrm>
            <a:off x="304800" y="142875"/>
            <a:ext cx="8296275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904875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904875" rtl="0" eaLnBrk="0" fontAlgn="base" hangingPunct="0">
              <a:lnSpc>
                <a:spcPts val="2175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904875" rtl="0" eaLnBrk="0" fontAlgn="base" hangingPunct="0">
              <a:lnSpc>
                <a:spcPts val="2175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904875" rtl="0" eaLnBrk="0" fontAlgn="base" hangingPunct="0">
              <a:lnSpc>
                <a:spcPts val="2175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904875" rtl="0" eaLnBrk="0" fontAlgn="base" hangingPunct="0">
              <a:lnSpc>
                <a:spcPts val="2175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904875" rtl="0" eaLnBrk="1" fontAlgn="base" hangingPunct="1">
              <a:lnSpc>
                <a:spcPts val="2175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defTabSz="904875" rtl="0" eaLnBrk="1" fontAlgn="base" hangingPunct="1">
              <a:lnSpc>
                <a:spcPts val="2175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defTabSz="904875" rtl="0" eaLnBrk="1" fontAlgn="base" hangingPunct="1">
              <a:lnSpc>
                <a:spcPts val="2175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defTabSz="904875" rtl="0" eaLnBrk="1" fontAlgn="base" hangingPunct="1">
              <a:lnSpc>
                <a:spcPts val="2175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3200" kern="0" dirty="0">
                <a:latin typeface="Arial" charset="0"/>
              </a:rPr>
              <a:t>SPIS actual methods – Density (O+)</a:t>
            </a:r>
          </a:p>
        </p:txBody>
      </p:sp>
    </p:spTree>
    <p:extLst>
      <p:ext uri="{BB962C8B-B14F-4D97-AF65-F5344CB8AC3E}">
        <p14:creationId xmlns:p14="http://schemas.microsoft.com/office/powerpoint/2010/main" val="1596185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9048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48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48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48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48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F955428-1C60-4948-B225-84526A1AAD19}" type="slidenum">
              <a:rPr lang="fr-FR" sz="1400">
                <a:solidFill>
                  <a:schemeClr val="bg1"/>
                </a:solidFill>
              </a:rPr>
              <a:pPr/>
              <a:t>4</a:t>
            </a:fld>
            <a:endParaRPr lang="fr-FR" sz="1400">
              <a:solidFill>
                <a:schemeClr val="bg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9" t="10864" r="10817" b="45638"/>
          <a:stretch/>
        </p:blipFill>
        <p:spPr>
          <a:xfrm>
            <a:off x="4428183" y="1927189"/>
            <a:ext cx="3761265" cy="304486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2" t="11228" r="9185" b="46215"/>
          <a:stretch/>
        </p:blipFill>
        <p:spPr>
          <a:xfrm>
            <a:off x="390525" y="1927190"/>
            <a:ext cx="3695700" cy="306618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862" y="4084964"/>
            <a:ext cx="944213" cy="981916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4593977" y="1002868"/>
            <a:ext cx="41848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Poisson-Boltzmann model </a:t>
            </a:r>
          </a:p>
          <a:p>
            <a:pPr algn="ctr"/>
            <a:r>
              <a:rPr lang="fr-FR" b="1" dirty="0"/>
              <a:t>(157 seconds)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440089" y="2872595"/>
            <a:ext cx="20056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Solar panels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5651221" y="2878345"/>
            <a:ext cx="20056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Solar Panels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2018058" y="3460284"/>
            <a:ext cx="20056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C05B2D"/>
                </a:solidFill>
              </a:rPr>
              <a:t>S/C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6278677" y="3519441"/>
            <a:ext cx="20056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C05B2D"/>
                </a:solidFill>
              </a:rPr>
              <a:t>S/C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2422542" y="4035194"/>
            <a:ext cx="20056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7030A0"/>
                </a:solidFill>
              </a:rPr>
              <a:t>IME-BF 1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2588336" y="4445117"/>
            <a:ext cx="20056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IME-BF 2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6373547" y="4095404"/>
            <a:ext cx="20056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7030A0"/>
                </a:solidFill>
              </a:rPr>
              <a:t>IME-BF 1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6003492" y="4443346"/>
            <a:ext cx="20056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IME-BF 2</a:t>
            </a:r>
          </a:p>
        </p:txBody>
      </p:sp>
      <p:sp>
        <p:nvSpPr>
          <p:cNvPr id="24" name="Titre 1"/>
          <p:cNvSpPr txBox="1">
            <a:spLocks/>
          </p:cNvSpPr>
          <p:nvPr/>
        </p:nvSpPr>
        <p:spPr bwMode="auto">
          <a:xfrm>
            <a:off x="304800" y="142875"/>
            <a:ext cx="8296275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904875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904875" rtl="0" eaLnBrk="0" fontAlgn="base" hangingPunct="0">
              <a:lnSpc>
                <a:spcPts val="2175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904875" rtl="0" eaLnBrk="0" fontAlgn="base" hangingPunct="0">
              <a:lnSpc>
                <a:spcPts val="2175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904875" rtl="0" eaLnBrk="0" fontAlgn="base" hangingPunct="0">
              <a:lnSpc>
                <a:spcPts val="2175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904875" rtl="0" eaLnBrk="0" fontAlgn="base" hangingPunct="0">
              <a:lnSpc>
                <a:spcPts val="2175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904875" rtl="0" eaLnBrk="1" fontAlgn="base" hangingPunct="1">
              <a:lnSpc>
                <a:spcPts val="2175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defTabSz="904875" rtl="0" eaLnBrk="1" fontAlgn="base" hangingPunct="1">
              <a:lnSpc>
                <a:spcPts val="2175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defTabSz="904875" rtl="0" eaLnBrk="1" fontAlgn="base" hangingPunct="1">
              <a:lnSpc>
                <a:spcPts val="2175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defTabSz="904875" rtl="0" eaLnBrk="1" fontAlgn="base" hangingPunct="1">
              <a:lnSpc>
                <a:spcPts val="2175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3200" kern="0" dirty="0">
                <a:latin typeface="Arial" charset="0"/>
              </a:rPr>
              <a:t>SPIS actual methods – Surface potentials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196403" y="967513"/>
            <a:ext cx="3943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b="1" dirty="0"/>
              <a:t>PIC model </a:t>
            </a:r>
          </a:p>
          <a:p>
            <a:pPr algn="ctr">
              <a:spcBef>
                <a:spcPts val="0"/>
              </a:spcBef>
            </a:pPr>
            <a:r>
              <a:rPr lang="fr-FR" b="1" dirty="0"/>
              <a:t>(18h)</a:t>
            </a:r>
            <a:endParaRPr lang="en-US" b="1" dirty="0"/>
          </a:p>
        </p:txBody>
      </p:sp>
      <p:sp>
        <p:nvSpPr>
          <p:cNvPr id="26" name="ZoneTexte 25"/>
          <p:cNvSpPr txBox="1"/>
          <p:nvPr/>
        </p:nvSpPr>
        <p:spPr>
          <a:xfrm>
            <a:off x="537810" y="5093890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1" hangingPunct="1">
              <a:buFont typeface="Wingdings" panose="05000000000000000000" pitchFamily="2" charset="2"/>
              <a:buChar char="q"/>
            </a:pPr>
            <a:endParaRPr lang="en-US" sz="2000" dirty="0"/>
          </a:p>
          <a:p>
            <a:pPr marL="457200" indent="-457200" eaLnBrk="1" hangingPunct="1">
              <a:buFont typeface="Courier New" panose="02070309020205020404" pitchFamily="49" charset="0"/>
              <a:buChar char="o"/>
            </a:pPr>
            <a:r>
              <a:rPr lang="en-US" sz="2000" dirty="0"/>
              <a:t>High statistical noise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4594315" y="5093890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1" hangingPunct="1">
              <a:buFont typeface="Wingdings" panose="05000000000000000000" pitchFamily="2" charset="2"/>
              <a:buChar char="q"/>
            </a:pPr>
            <a:endParaRPr lang="en-US" sz="2000" dirty="0"/>
          </a:p>
          <a:p>
            <a:pPr marL="342900" indent="-342900" eaLnBrk="1" hangingPunct="1">
              <a:buFont typeface="Courier New" panose="02070309020205020404" pitchFamily="49" charset="0"/>
              <a:buChar char="o"/>
            </a:pPr>
            <a:r>
              <a:rPr lang="en-US" sz="2000" dirty="0"/>
              <a:t>No statistical noise</a:t>
            </a:r>
          </a:p>
        </p:txBody>
      </p:sp>
      <p:sp>
        <p:nvSpPr>
          <p:cNvPr id="29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>
            <a:off x="685799" y="6424613"/>
            <a:ext cx="3524251" cy="414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altLang="fr-FR" sz="1200" b="1" dirty="0">
                <a:solidFill>
                  <a:schemeClr val="bg1"/>
                </a:solidFill>
              </a:rPr>
              <a:t>New multi‐domain and multi‐model descriptions of the plasma species in SPIS </a:t>
            </a:r>
          </a:p>
        </p:txBody>
      </p:sp>
    </p:spTree>
    <p:extLst>
      <p:ext uri="{BB962C8B-B14F-4D97-AF65-F5344CB8AC3E}">
        <p14:creationId xmlns:p14="http://schemas.microsoft.com/office/powerpoint/2010/main" val="2965180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9048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48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48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48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48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F955428-1C60-4948-B225-84526A1AAD19}" type="slidenum">
              <a:rPr lang="en-US" sz="1400" smtClean="0">
                <a:solidFill>
                  <a:schemeClr val="bg1"/>
                </a:solidFill>
              </a:rPr>
              <a:pPr/>
              <a:t>5</a:t>
            </a:fld>
            <a:endParaRPr lang="en-US" sz="1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>
                <a:off x="388190" y="1044450"/>
                <a:ext cx="6905445" cy="510778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  </m:t>
                    </m:r>
                  </m:oMath>
                </a14:m>
                <a:r>
                  <a:rPr lang="en-US" dirty="0"/>
                  <a:t> in each cell</a:t>
                </a:r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190" y="1044450"/>
                <a:ext cx="6905445" cy="510778"/>
              </a:xfrm>
              <a:prstGeom prst="roundRect">
                <a:avLst/>
              </a:prstGeom>
              <a:blipFill rotWithShape="1">
                <a:blip r:embed="rId3"/>
                <a:stretch>
                  <a:fillRect t="-1136" b="-193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ZoneTexte 7"/>
          <p:cNvSpPr txBox="1"/>
          <p:nvPr/>
        </p:nvSpPr>
        <p:spPr>
          <a:xfrm>
            <a:off x="388190" y="3125199"/>
            <a:ext cx="2307387" cy="51077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Particle motion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88190" y="5371680"/>
            <a:ext cx="7008962" cy="91940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Computation of moments in each cell (density, current…)</a:t>
            </a:r>
          </a:p>
        </p:txBody>
      </p:sp>
      <p:cxnSp>
        <p:nvCxnSpPr>
          <p:cNvPr id="21" name="Connecteur droit 20"/>
          <p:cNvCxnSpPr/>
          <p:nvPr/>
        </p:nvCxnSpPr>
        <p:spPr bwMode="auto">
          <a:xfrm flipV="1">
            <a:off x="8001000" y="1496339"/>
            <a:ext cx="21566" cy="4343591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3" name="Connecteur droit avec flèche 22"/>
          <p:cNvCxnSpPr/>
          <p:nvPr/>
        </p:nvCxnSpPr>
        <p:spPr bwMode="auto">
          <a:xfrm flipH="1">
            <a:off x="7479102" y="1479085"/>
            <a:ext cx="543467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5" name="Connecteur droit avec flèche 24"/>
          <p:cNvCxnSpPr/>
          <p:nvPr/>
        </p:nvCxnSpPr>
        <p:spPr bwMode="auto">
          <a:xfrm flipH="1">
            <a:off x="1641714" y="1876865"/>
            <a:ext cx="1053863" cy="87561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7" name="Connecteur droit 26"/>
          <p:cNvCxnSpPr/>
          <p:nvPr/>
        </p:nvCxnSpPr>
        <p:spPr bwMode="auto">
          <a:xfrm flipH="1">
            <a:off x="7522237" y="5839930"/>
            <a:ext cx="500332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29" name="ZoneTexte 28"/>
          <p:cNvSpPr txBox="1"/>
          <p:nvPr/>
        </p:nvSpPr>
        <p:spPr>
          <a:xfrm>
            <a:off x="304800" y="2269191"/>
            <a:ext cx="27690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Motion equations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8087865" y="3255028"/>
            <a:ext cx="897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Poisson equation</a:t>
            </a:r>
          </a:p>
        </p:txBody>
      </p:sp>
      <p:sp>
        <p:nvSpPr>
          <p:cNvPr id="26" name="Titre 1"/>
          <p:cNvSpPr>
            <a:spLocks noGrp="1"/>
          </p:cNvSpPr>
          <p:nvPr>
            <p:ph type="title"/>
          </p:nvPr>
        </p:nvSpPr>
        <p:spPr>
          <a:xfrm>
            <a:off x="304800" y="142875"/>
            <a:ext cx="8296275" cy="8937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>
                <a:latin typeface="Arial" charset="0"/>
              </a:rPr>
              <a:t>SPIS: Schema</a:t>
            </a:r>
          </a:p>
        </p:txBody>
      </p:sp>
      <p:sp>
        <p:nvSpPr>
          <p:cNvPr id="28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>
            <a:off x="685799" y="6424613"/>
            <a:ext cx="3524251" cy="414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altLang="fr-FR" sz="1200" b="1" dirty="0">
                <a:solidFill>
                  <a:schemeClr val="bg1"/>
                </a:solidFill>
              </a:rPr>
              <a:t>New multi‐domain and multi‐model descriptions of the plasma species in SPIS 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4319498" y="2795327"/>
            <a:ext cx="2974137" cy="91940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Fluid distribution update</a:t>
            </a:r>
          </a:p>
        </p:txBody>
      </p:sp>
      <p:cxnSp>
        <p:nvCxnSpPr>
          <p:cNvPr id="32" name="Connecteur droit avec flèche 31"/>
          <p:cNvCxnSpPr/>
          <p:nvPr/>
        </p:nvCxnSpPr>
        <p:spPr bwMode="auto">
          <a:xfrm>
            <a:off x="4319498" y="1876865"/>
            <a:ext cx="926530" cy="75191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9" name="ZoneTexte 8"/>
          <p:cNvSpPr txBox="1"/>
          <p:nvPr/>
        </p:nvSpPr>
        <p:spPr>
          <a:xfrm>
            <a:off x="3073879" y="3125199"/>
            <a:ext cx="602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or</a:t>
            </a:r>
            <a:endParaRPr lang="en-US" dirty="0"/>
          </a:p>
        </p:txBody>
      </p:sp>
      <p:cxnSp>
        <p:nvCxnSpPr>
          <p:cNvPr id="19" name="Connecteur droit avec flèche 18"/>
          <p:cNvCxnSpPr/>
          <p:nvPr/>
        </p:nvCxnSpPr>
        <p:spPr bwMode="auto">
          <a:xfrm>
            <a:off x="5806566" y="4002352"/>
            <a:ext cx="12309" cy="100295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2" name="Connecteur droit avec flèche 21"/>
          <p:cNvCxnSpPr/>
          <p:nvPr/>
        </p:nvCxnSpPr>
        <p:spPr bwMode="auto">
          <a:xfrm>
            <a:off x="1604326" y="4002352"/>
            <a:ext cx="12309" cy="100295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65770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ce réservé du contenu 2"/>
          <p:cNvSpPr>
            <a:spLocks noGrp="1"/>
          </p:cNvSpPr>
          <p:nvPr>
            <p:ph idx="1"/>
          </p:nvPr>
        </p:nvSpPr>
        <p:spPr>
          <a:xfrm>
            <a:off x="424334" y="974873"/>
            <a:ext cx="8700616" cy="128182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endParaRPr lang="en-US" dirty="0">
              <a:latin typeface="Arial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dirty="0">
              <a:latin typeface="Arial" charset="0"/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endParaRPr lang="en-US" dirty="0">
              <a:latin typeface="Arial" charset="0"/>
            </a:endParaRPr>
          </a:p>
          <a:p>
            <a:pPr marL="450850" lvl="1" indent="0" eaLnBrk="1" hangingPunct="1">
              <a:buNone/>
            </a:pPr>
            <a:endParaRPr lang="en-US" dirty="0">
              <a:latin typeface="Arial" charset="0"/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endParaRPr lang="en-US" dirty="0">
              <a:latin typeface="Arial" charset="0"/>
            </a:endParaRPr>
          </a:p>
        </p:txBody>
      </p:sp>
      <p:sp>
        <p:nvSpPr>
          <p:cNvPr id="13315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9048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48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48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48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48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F955428-1C60-4948-B225-84526A1AAD19}" type="slidenum">
              <a:rPr lang="fr-FR" sz="1400">
                <a:solidFill>
                  <a:schemeClr val="bg1"/>
                </a:solidFill>
              </a:rPr>
              <a:pPr/>
              <a:t>6</a:t>
            </a:fld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13316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>
            <a:off x="685799" y="6424613"/>
            <a:ext cx="3524251" cy="414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altLang="fr-FR" sz="1200" b="1" dirty="0">
                <a:solidFill>
                  <a:schemeClr val="bg1"/>
                </a:solidFill>
              </a:rPr>
              <a:t>New multi‐domain and multi‐model descriptions of the plasma species in SPIS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761999" y="1337295"/>
            <a:ext cx="6913124" cy="91940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PIC algorithms generate too much noise for some applications: Scientific missions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663430" y="3212597"/>
            <a:ext cx="4795737" cy="51077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Need for noiseless* methods</a:t>
            </a:r>
          </a:p>
        </p:txBody>
      </p:sp>
      <p:cxnSp>
        <p:nvCxnSpPr>
          <p:cNvPr id="3" name="Connecteur droit avec flèche 2"/>
          <p:cNvCxnSpPr/>
          <p:nvPr/>
        </p:nvCxnSpPr>
        <p:spPr bwMode="auto">
          <a:xfrm>
            <a:off x="4105072" y="2461096"/>
            <a:ext cx="0" cy="59338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8" name="ZoneTexte 17"/>
          <p:cNvSpPr txBox="1"/>
          <p:nvPr/>
        </p:nvSpPr>
        <p:spPr>
          <a:xfrm>
            <a:off x="1352145" y="4697687"/>
            <a:ext cx="2023353" cy="91940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Coupled method</a:t>
            </a:r>
          </a:p>
        </p:txBody>
      </p:sp>
      <p:cxnSp>
        <p:nvCxnSpPr>
          <p:cNvPr id="19" name="Connecteur droit avec flèche 18"/>
          <p:cNvCxnSpPr/>
          <p:nvPr/>
        </p:nvCxnSpPr>
        <p:spPr bwMode="auto">
          <a:xfrm flipH="1">
            <a:off x="3180945" y="3917003"/>
            <a:ext cx="603115" cy="59338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/>
              <p:cNvSpPr txBox="1"/>
              <p:nvPr/>
            </p:nvSpPr>
            <p:spPr>
              <a:xfrm>
                <a:off x="5055139" y="4620791"/>
                <a:ext cx="2084963" cy="1328023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ea typeface="Cambria Math"/>
                  </a:rPr>
                  <a:t>PIC -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  <a:ea typeface="Cambria Math"/>
                      </a:rPr>
                      <m:t>𝜹</m:t>
                    </m:r>
                    <m:r>
                      <a:rPr lang="fr-FR" b="1" i="1" dirty="0" smtClean="0">
                        <a:latin typeface="Cambria Math"/>
                        <a:ea typeface="Cambria Math"/>
                      </a:rPr>
                      <m:t>𝒇</m:t>
                    </m:r>
                    <m:r>
                      <a:rPr lang="fr-FR" b="1" i="1" dirty="0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n-US" b="1" dirty="0"/>
              </a:p>
              <a:p>
                <a:pPr algn="ctr"/>
                <a:r>
                  <a:rPr lang="en-US" b="1" dirty="0"/>
                  <a:t>perturbative method</a:t>
                </a:r>
              </a:p>
            </p:txBody>
          </p:sp>
        </mc:Choice>
        <mc:Fallback xmlns="">
          <p:sp>
            <p:nvSpPr>
              <p:cNvPr id="20" name="ZoneText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5139" y="4620791"/>
                <a:ext cx="2084963" cy="1328023"/>
              </a:xfrm>
              <a:prstGeom prst="roundRect">
                <a:avLst/>
              </a:prstGeom>
              <a:blipFill rotWithShape="1">
                <a:blip r:embed="rId3"/>
                <a:stretch>
                  <a:fillRect l="-578" r="-4624" b="-4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Connecteur droit avec flèche 15"/>
          <p:cNvCxnSpPr/>
          <p:nvPr/>
        </p:nvCxnSpPr>
        <p:spPr bwMode="auto">
          <a:xfrm>
            <a:off x="4922196" y="3917003"/>
            <a:ext cx="687420" cy="585279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4" name="Titre 1"/>
          <p:cNvSpPr txBox="1">
            <a:spLocks/>
          </p:cNvSpPr>
          <p:nvPr/>
        </p:nvSpPr>
        <p:spPr bwMode="auto">
          <a:xfrm>
            <a:off x="304800" y="142875"/>
            <a:ext cx="8296275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904875" rtl="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904875" rtl="0" eaLnBrk="0" fontAlgn="base" hangingPunct="0">
              <a:lnSpc>
                <a:spcPts val="2175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904875" rtl="0" eaLnBrk="0" fontAlgn="base" hangingPunct="0">
              <a:lnSpc>
                <a:spcPts val="2175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904875" rtl="0" eaLnBrk="0" fontAlgn="base" hangingPunct="0">
              <a:lnSpc>
                <a:spcPts val="2175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904875" rtl="0" eaLnBrk="0" fontAlgn="base" hangingPunct="0">
              <a:lnSpc>
                <a:spcPts val="2175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904875" rtl="0" eaLnBrk="1" fontAlgn="base" hangingPunct="1">
              <a:lnSpc>
                <a:spcPts val="2175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defTabSz="904875" rtl="0" eaLnBrk="1" fontAlgn="base" hangingPunct="1">
              <a:lnSpc>
                <a:spcPts val="2175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defTabSz="904875" rtl="0" eaLnBrk="1" fontAlgn="base" hangingPunct="1">
              <a:lnSpc>
                <a:spcPts val="2175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defTabSz="904875" rtl="0" eaLnBrk="1" fontAlgn="base" hangingPunct="1">
              <a:lnSpc>
                <a:spcPts val="2175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3200" kern="0" dirty="0">
                <a:latin typeface="Arial" charset="0"/>
              </a:rPr>
              <a:t>PIC statistical noise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78890" y="6010477"/>
            <a:ext cx="4249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*Reduced computational cost vs noise ratio</a:t>
            </a:r>
          </a:p>
        </p:txBody>
      </p:sp>
    </p:spTree>
    <p:extLst>
      <p:ext uri="{BB962C8B-B14F-4D97-AF65-F5344CB8AC3E}">
        <p14:creationId xmlns:p14="http://schemas.microsoft.com/office/powerpoint/2010/main" val="1631361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re 1"/>
          <p:cNvSpPr>
            <a:spLocks noGrp="1"/>
          </p:cNvSpPr>
          <p:nvPr>
            <p:ph type="title"/>
          </p:nvPr>
        </p:nvSpPr>
        <p:spPr>
          <a:xfrm>
            <a:off x="304800" y="142875"/>
            <a:ext cx="8296275" cy="8937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>
                <a:latin typeface="Arial" charset="0"/>
              </a:rPr>
              <a:t>Coupled Method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314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122641" y="751542"/>
                <a:ext cx="8875309" cy="6087408"/>
              </a:xfrm>
            </p:spPr>
            <p:txBody>
              <a:bodyPr/>
              <a:lstStyle/>
              <a:p>
                <a:pPr eaLnBrk="1" hangingPunct="1">
                  <a:buFont typeface="Arial" panose="020B0604020202020204" pitchFamily="34" charset="0"/>
                  <a:buChar char="•"/>
                </a:pPr>
                <a:endParaRPr lang="en-US" dirty="0">
                  <a:latin typeface="Arial" charset="0"/>
                </a:endParaRPr>
              </a:p>
              <a:p>
                <a:pPr eaLnBrk="1" hangingPunct="1">
                  <a:buFont typeface="Wingdings" panose="05000000000000000000" pitchFamily="2" charset="2"/>
                  <a:buChar char="q"/>
                </a:pPr>
                <a:r>
                  <a:rPr lang="en-US" b="0" dirty="0">
                    <a:latin typeface="Arial" charset="0"/>
                  </a:rPr>
                  <a:t>The distribution function is a Local Maxwellian:</a:t>
                </a:r>
              </a:p>
              <a:p>
                <a:pPr marL="0" indent="0" eaLnBrk="1" hangingPunct="1"/>
                <a:endParaRPr lang="fr-FR" b="0" i="1" dirty="0">
                  <a:latin typeface="Cambria Math"/>
                </a:endParaRPr>
              </a:p>
              <a:p>
                <a:pPr marL="0" indent="0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fr-FR" i="1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fr-FR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fr-FR" i="1">
                              <a:latin typeface="Cambria Math"/>
                              <a:ea typeface="Cambria Math"/>
                            </a:rPr>
                            <m:t>𝑣</m:t>
                          </m:r>
                          <m:r>
                            <a:rPr lang="fr-FR" b="0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fr-FR" b="0" i="1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fr-FR" i="1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fr-FR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fr-FR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fr-FR" i="1" smtClean="0">
                          <a:latin typeface="Cambria Math"/>
                          <a:ea typeface="Cambria Math"/>
                        </a:rPr>
                        <m:t>)</m:t>
                      </m:r>
                      <m:sSup>
                        <m:sSup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i="1">
                                      <a:latin typeface="Cambria Math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fr-FR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fr-FR" i="1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  <m:r>
                                    <a:rPr lang="fr-FR" i="1">
                                      <a:latin typeface="Cambria Math"/>
                                      <a:ea typeface="Cambria Math"/>
                                    </a:rPr>
                                    <m:t>𝑘𝑇</m:t>
                                  </m:r>
                                  <m:r>
                                    <a:rPr lang="fr-FR" i="1"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r>
                                    <a:rPr lang="fr-FR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fr-FR" i="1">
                                      <a:latin typeface="Cambria Math"/>
                                      <a:ea typeface="Cambria Math"/>
                                    </a:rPr>
                                    <m:t>)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fr-FR" i="1">
                              <a:latin typeface="Cambria Math"/>
                            </a:rPr>
                            <m:t>−3/2</m:t>
                          </m:r>
                        </m:sup>
                      </m:sSup>
                      <m:sSup>
                        <m:sSupPr>
                          <m:ctrlPr>
                            <a:rPr lang="fr-FR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fr-FR" i="1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fr-FR" i="1">
                              <a:latin typeface="Cambria Math"/>
                              <a:ea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fr-FR" i="1"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  <m:sSup>
                                    <m:sSup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fr-FR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fr-FR" i="1">
                                              <a:latin typeface="Cambria Math"/>
                                              <a:ea typeface="Cambria Math"/>
                                            </a:rPr>
                                            <m:t>𝑣</m:t>
                                          </m:r>
                                          <m:r>
                                            <a:rPr lang="fr-FR" i="1">
                                              <a:latin typeface="Cambria Math"/>
                                              <a:ea typeface="Cambria Math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fr-FR" i="1">
                                                  <a:latin typeface="Cambria Math" panose="02040503050406030204" pitchFamily="18" charset="0"/>
                                                  <a:ea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fr-FR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𝑣</m:t>
                                              </m:r>
                                            </m:e>
                                            <m:sub>
                                              <m:r>
                                                <a:rPr lang="fr-FR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lang="fr-FR" i="1">
                                                  <a:latin typeface="Cambria Math" panose="02040503050406030204" pitchFamily="18" charset="0"/>
                                                  <a:ea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fr-FR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</m:e>
                                    <m:sup>
                                      <m:r>
                                        <a:rPr lang="fr-FR" i="1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fr-FR" i="1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r>
                                    <a:rPr lang="fr-FR" i="1">
                                      <a:latin typeface="Cambria Math"/>
                                      <a:ea typeface="Cambria Math"/>
                                    </a:rPr>
                                    <m:t>𝑞</m:t>
                                  </m:r>
                                  <m:r>
                                    <a:rPr lang="fr-FR" i="1">
                                      <a:latin typeface="Cambria Math"/>
                                      <a:ea typeface="Cambria Math"/>
                                    </a:rPr>
                                    <m:t>𝜙</m:t>
                                  </m:r>
                                  <m:r>
                                    <a:rPr lang="fr-FR" i="1"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r>
                                    <a:rPr lang="fr-FR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fr-FR" i="1">
                                      <a:latin typeface="Cambria Math"/>
                                      <a:ea typeface="Cambria Math"/>
                                    </a:rPr>
                                    <m:t>,</m:t>
                                  </m:r>
                                  <m:r>
                                    <a:rPr lang="fr-FR" i="1"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  <m:r>
                                    <a:rPr lang="fr-FR" i="1">
                                      <a:latin typeface="Cambria Math"/>
                                      <a:ea typeface="Cambria Math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fr-FR" i="1">
                                      <a:latin typeface="Cambria Math"/>
                                      <a:ea typeface="Cambria Math"/>
                                    </a:rPr>
                                    <m:t>𝑘𝑇</m:t>
                                  </m:r>
                                  <m:r>
                                    <a:rPr lang="fr-FR" i="1"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r>
                                    <a:rPr lang="fr-FR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fr-FR" i="1">
                                      <a:latin typeface="Cambria Math"/>
                                      <a:ea typeface="Cambria Math"/>
                                    </a:rPr>
                                    <m:t>)</m:t>
                                  </m:r>
                                </m:den>
                              </m:f>
                            </m:e>
                          </m:d>
                        </m:sup>
                      </m:sSup>
                    </m:oMath>
                  </m:oMathPara>
                </a14:m>
                <a:endParaRPr lang="en-US" b="0" dirty="0">
                  <a:latin typeface="Arial" charset="0"/>
                </a:endParaRPr>
              </a:p>
              <a:p>
                <a:pPr eaLnBrk="1" hangingPunct="1">
                  <a:buFont typeface="Wingdings" panose="05000000000000000000" pitchFamily="2" charset="2"/>
                  <a:buChar char="q"/>
                </a:pPr>
                <a:endParaRPr lang="en-US" b="0" dirty="0">
                  <a:latin typeface="Arial" charset="0"/>
                </a:endParaRPr>
              </a:p>
              <a:p>
                <a:pPr lvl="1" eaLnBrk="1" hangingPunct="1">
                  <a:buFont typeface="Wingdings" panose="05000000000000000000" pitchFamily="2" charset="2"/>
                  <a:buChar char="q"/>
                </a:pPr>
                <a:r>
                  <a:rPr lang="en-US" dirty="0">
                    <a:latin typeface="Arial" charset="0"/>
                  </a:rPr>
                  <a:t> W</a:t>
                </a:r>
                <a:r>
                  <a:rPr lang="en-US" sz="2000" dirty="0">
                    <a:latin typeface="Arial" charset="0"/>
                  </a:rPr>
                  <a:t>here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fr-FR" sz="20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fr-FR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0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fr-FR" sz="2000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fr-F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fr-FR" sz="20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fr-FR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000" b="0" i="1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000" b="0" dirty="0">
                    <a:latin typeface="Arial" charset="0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000" b="0" i="0" smtClean="0">
                        <a:latin typeface="Cambria Math"/>
                      </a:rPr>
                      <m:t>T</m:t>
                    </m:r>
                    <m:d>
                      <m:d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0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000" b="0" dirty="0">
                    <a:latin typeface="Arial" charset="0"/>
                  </a:rPr>
                  <a:t> are computed initially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  <m:sub>
                        <m:r>
                          <a:rPr lang="fr-FR" sz="2000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fr-FR" sz="2000" b="0" i="1" smtClean="0"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r>
                  <a:rPr lang="en-US" sz="2000" b="0" dirty="0">
                    <a:latin typeface="Arial" charset="0"/>
                  </a:rPr>
                  <a:t>) using a kinetic distribution having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/>
                        <a:ea typeface="Cambria Math"/>
                      </a:rPr>
                      <m:t>𝜙</m:t>
                    </m:r>
                    <m:d>
                      <m:dPr>
                        <m:ctrlPr>
                          <a:rPr lang="fr-FR" sz="20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fr-FR" sz="2000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fr-FR" sz="2000" b="0" i="1" smtClean="0">
                            <a:latin typeface="Cambria Math"/>
                            <a:ea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fr-FR" sz="20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fr-FR" sz="2000" b="0" i="1" smtClean="0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fr-FR" sz="2000" b="0" i="1" smtClean="0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fr-FR" sz="2000" b="0" i="1" smtClean="0"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r>
                  <a:rPr lang="en-US" sz="2000" dirty="0">
                    <a:latin typeface="Arial" charset="0"/>
                  </a:rPr>
                  <a:t>.</a:t>
                </a:r>
              </a:p>
              <a:p>
                <a:pPr marL="450850" lvl="1" indent="0" eaLnBrk="1" hangingPunct="1">
                  <a:buNone/>
                </a:pPr>
                <a:endParaRPr lang="en-US" sz="2000" dirty="0">
                  <a:latin typeface="Arial" charset="0"/>
                </a:endParaRPr>
              </a:p>
              <a:p>
                <a:pPr lvl="1" eaLnBrk="1" hangingPunct="1">
                  <a:buFont typeface="Wingdings" panose="05000000000000000000" pitchFamily="2" charset="2"/>
                  <a:buChar char="q"/>
                </a:pPr>
                <a:r>
                  <a:rPr lang="en-US" sz="2000" dirty="0">
                    <a:latin typeface="Arial" charset="0"/>
                  </a:rPr>
                  <a:t> Kinetic distribution: No coupling with the Maxwell equations: </a:t>
                </a:r>
              </a:p>
              <a:p>
                <a:pPr marL="450850" lvl="1" indent="0" eaLnBrk="1" hangingPunct="1">
                  <a:buNone/>
                </a:pPr>
                <a:endParaRPr lang="en-US" sz="2000" dirty="0">
                  <a:latin typeface="Arial" charset="0"/>
                </a:endParaRPr>
              </a:p>
              <a:p>
                <a:pPr lvl="3" eaLnBrk="1" hangingPunct="1">
                  <a:buFont typeface="Wingdings" panose="05000000000000000000" pitchFamily="2" charset="2"/>
                  <a:buChar char="q"/>
                </a:pPr>
                <a:r>
                  <a:rPr lang="en-US" sz="1600" dirty="0">
                    <a:latin typeface="Arial" charset="0"/>
                  </a:rPr>
                  <a:t>We can use a bigger time step.</a:t>
                </a:r>
              </a:p>
              <a:p>
                <a:pPr lvl="3" eaLnBrk="1" hangingPunct="1">
                  <a:buFont typeface="Wingdings" panose="05000000000000000000" pitchFamily="2" charset="2"/>
                  <a:buChar char="q"/>
                </a:pPr>
                <a:r>
                  <a:rPr lang="en-US" sz="1600" dirty="0">
                    <a:latin typeface="Arial" charset="0"/>
                  </a:rPr>
                  <a:t>Noise severely reduced (there is no perturbations).</a:t>
                </a:r>
              </a:p>
              <a:p>
                <a:pPr lvl="3" eaLnBrk="1" hangingPunct="1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/>
                      </a:rPr>
                      <m:t>𝑇</m:t>
                    </m:r>
                    <m:r>
                      <a:rPr lang="en-US" sz="1600" i="1" dirty="0" smtClean="0">
                        <a:latin typeface="Cambria Math"/>
                      </a:rPr>
                      <m:t>(</m:t>
                    </m:r>
                    <m:r>
                      <a:rPr lang="en-US" sz="1600" i="1" dirty="0" smtClean="0">
                        <a:latin typeface="Cambria Math"/>
                      </a:rPr>
                      <m:t>𝑥</m:t>
                    </m:r>
                    <m:r>
                      <a:rPr lang="en-US" sz="1600" i="1" dirty="0" smtClean="0">
                        <a:latin typeface="Cambria Math"/>
                      </a:rPr>
                      <m:t>): </m:t>
                    </m:r>
                  </m:oMath>
                </a14:m>
                <a:r>
                  <a:rPr lang="en-US" sz="1600" dirty="0">
                    <a:latin typeface="Arial" charset="0"/>
                  </a:rPr>
                  <a:t>we should use a huge amount of particles for having a good approximation.</a:t>
                </a:r>
              </a:p>
              <a:p>
                <a:pPr marL="0" indent="0" eaLnBrk="1" hangingPunct="1"/>
                <a:endParaRPr lang="en-US" dirty="0">
                  <a:latin typeface="Arial" charset="0"/>
                </a:endParaRPr>
              </a:p>
              <a:p>
                <a:pPr eaLnBrk="1" hangingPunct="1">
                  <a:buFont typeface="Arial" panose="020B0604020202020204" pitchFamily="34" charset="0"/>
                  <a:buChar char="•"/>
                </a:pPr>
                <a:endParaRPr lang="en-US" dirty="0">
                  <a:latin typeface="Arial" charset="0"/>
                </a:endParaRPr>
              </a:p>
              <a:p>
                <a:pPr eaLnBrk="1" hangingPunct="1">
                  <a:buFont typeface="Arial" panose="020B0604020202020204" pitchFamily="34" charset="0"/>
                  <a:buChar char="•"/>
                </a:pPr>
                <a:endParaRPr lang="en-US" dirty="0">
                  <a:latin typeface="Arial" charset="0"/>
                </a:endParaRPr>
              </a:p>
              <a:p>
                <a:pPr lvl="1" eaLnBrk="1" hangingPunct="1">
                  <a:buFont typeface="Arial" panose="020B0604020202020204" pitchFamily="34" charset="0"/>
                  <a:buChar char="•"/>
                </a:pPr>
                <a:endParaRPr lang="en-US" dirty="0">
                  <a:latin typeface="Arial" charset="0"/>
                </a:endParaRPr>
              </a:p>
              <a:p>
                <a:pPr marL="450850" lvl="1" indent="0" eaLnBrk="1" hangingPunct="1">
                  <a:buNone/>
                </a:pPr>
                <a:endParaRPr lang="en-US" dirty="0">
                  <a:latin typeface="Arial" charset="0"/>
                </a:endParaRPr>
              </a:p>
              <a:p>
                <a:pPr lvl="1" eaLnBrk="1" hangingPunct="1">
                  <a:buFont typeface="Arial" panose="020B0604020202020204" pitchFamily="34" charset="0"/>
                  <a:buChar char="•"/>
                </a:pPr>
                <a:endParaRPr lang="en-US" dirty="0">
                  <a:latin typeface="Arial" charset="0"/>
                </a:endParaRPr>
              </a:p>
            </p:txBody>
          </p:sp>
        </mc:Choice>
        <mc:Fallback>
          <p:sp>
            <p:nvSpPr>
              <p:cNvPr id="13314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2641" y="751542"/>
                <a:ext cx="8875309" cy="6087408"/>
              </a:xfrm>
              <a:blipFill>
                <a:blip r:embed="rId3"/>
                <a:stretch>
                  <a:fillRect l="-89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15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9048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48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48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48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48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F955428-1C60-4948-B225-84526A1AAD19}" type="slidenum">
              <a:rPr lang="fr-FR" sz="1400">
                <a:solidFill>
                  <a:schemeClr val="bg1"/>
                </a:solidFill>
              </a:rPr>
              <a:pPr/>
              <a:t>7</a:t>
            </a:fld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13316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>
            <a:off x="685799" y="6424613"/>
            <a:ext cx="3524251" cy="414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altLang="fr-FR" sz="1200" b="1" dirty="0">
                <a:solidFill>
                  <a:schemeClr val="bg1"/>
                </a:solidFill>
              </a:rPr>
              <a:t>New multi‐domain and multi‐model descriptions of the plasma species in SPIS </a:t>
            </a:r>
          </a:p>
        </p:txBody>
      </p:sp>
    </p:spTree>
    <p:extLst>
      <p:ext uri="{BB962C8B-B14F-4D97-AF65-F5344CB8AC3E}">
        <p14:creationId xmlns:p14="http://schemas.microsoft.com/office/powerpoint/2010/main" val="3933750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9048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48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48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48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48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F955428-1C60-4948-B225-84526A1AAD19}" type="slidenum">
              <a:rPr lang="en-US" sz="1400" smtClean="0">
                <a:solidFill>
                  <a:schemeClr val="bg1"/>
                </a:solidFill>
              </a:rPr>
              <a:pPr/>
              <a:t>8</a:t>
            </a:fld>
            <a:endParaRPr lang="en-US" sz="1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>
                <a:off x="388190" y="1044450"/>
                <a:ext cx="6905445" cy="510778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  </m:t>
                    </m:r>
                  </m:oMath>
                </a14:m>
                <a:r>
                  <a:rPr lang="en-US" dirty="0"/>
                  <a:t> in each cell</a:t>
                </a:r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190" y="1044450"/>
                <a:ext cx="6905445" cy="510778"/>
              </a:xfrm>
              <a:prstGeom prst="roundRect">
                <a:avLst/>
              </a:prstGeom>
              <a:blipFill rotWithShape="1">
                <a:blip r:embed="rId3"/>
                <a:stretch>
                  <a:fillRect t="-1136" b="-193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ZoneTexte 7"/>
          <p:cNvSpPr txBox="1"/>
          <p:nvPr/>
        </p:nvSpPr>
        <p:spPr>
          <a:xfrm>
            <a:off x="319115" y="2906410"/>
            <a:ext cx="2307387" cy="51077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Particle motion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88190" y="5371680"/>
            <a:ext cx="7008962" cy="91940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Computation of moments in each cell (density, current…)</a:t>
            </a:r>
          </a:p>
        </p:txBody>
      </p:sp>
      <p:cxnSp>
        <p:nvCxnSpPr>
          <p:cNvPr id="21" name="Connecteur droit 20"/>
          <p:cNvCxnSpPr/>
          <p:nvPr/>
        </p:nvCxnSpPr>
        <p:spPr bwMode="auto">
          <a:xfrm flipV="1">
            <a:off x="8001000" y="1496339"/>
            <a:ext cx="21566" cy="4343591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3" name="Connecteur droit avec flèche 22"/>
          <p:cNvCxnSpPr/>
          <p:nvPr/>
        </p:nvCxnSpPr>
        <p:spPr bwMode="auto">
          <a:xfrm flipH="1">
            <a:off x="7479102" y="1479085"/>
            <a:ext cx="543467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5" name="Connecteur droit avec flèche 24"/>
          <p:cNvCxnSpPr/>
          <p:nvPr/>
        </p:nvCxnSpPr>
        <p:spPr bwMode="auto">
          <a:xfrm flipH="1">
            <a:off x="1641714" y="1876865"/>
            <a:ext cx="1053863" cy="87561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7" name="Connecteur droit 26"/>
          <p:cNvCxnSpPr/>
          <p:nvPr/>
        </p:nvCxnSpPr>
        <p:spPr bwMode="auto">
          <a:xfrm flipH="1">
            <a:off x="7522237" y="5839930"/>
            <a:ext cx="500332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29" name="ZoneTexte 28"/>
          <p:cNvSpPr txBox="1"/>
          <p:nvPr/>
        </p:nvSpPr>
        <p:spPr>
          <a:xfrm>
            <a:off x="304800" y="2006896"/>
            <a:ext cx="27690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Motion equations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8087865" y="3255028"/>
            <a:ext cx="897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Poisson equation</a:t>
            </a:r>
          </a:p>
        </p:txBody>
      </p:sp>
      <p:sp>
        <p:nvSpPr>
          <p:cNvPr id="26" name="Titre 1"/>
          <p:cNvSpPr>
            <a:spLocks noGrp="1"/>
          </p:cNvSpPr>
          <p:nvPr>
            <p:ph type="title"/>
          </p:nvPr>
        </p:nvSpPr>
        <p:spPr>
          <a:xfrm>
            <a:off x="304800" y="142875"/>
            <a:ext cx="8296275" cy="8937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>
                <a:latin typeface="Arial" charset="0"/>
              </a:rPr>
              <a:t>Coupled Method (II): Schema</a:t>
            </a:r>
          </a:p>
        </p:txBody>
      </p:sp>
      <p:sp>
        <p:nvSpPr>
          <p:cNvPr id="28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>
            <a:off x="685799" y="6424613"/>
            <a:ext cx="3524251" cy="414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altLang="fr-FR" sz="1200" b="1" dirty="0">
                <a:solidFill>
                  <a:schemeClr val="bg1"/>
                </a:solidFill>
              </a:rPr>
              <a:t>New multi‐domain and multi‐model descriptions of the plasma species in SPIS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922764" y="2917700"/>
            <a:ext cx="822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and</a:t>
            </a:r>
            <a:endParaRPr lang="en-US" dirty="0"/>
          </a:p>
        </p:txBody>
      </p:sp>
      <p:sp>
        <p:nvSpPr>
          <p:cNvPr id="30" name="ZoneTexte 29"/>
          <p:cNvSpPr txBox="1"/>
          <p:nvPr/>
        </p:nvSpPr>
        <p:spPr>
          <a:xfrm>
            <a:off x="4254197" y="2665277"/>
            <a:ext cx="2974137" cy="91940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Fluid distribution update</a:t>
            </a:r>
          </a:p>
        </p:txBody>
      </p:sp>
      <p:cxnSp>
        <p:nvCxnSpPr>
          <p:cNvPr id="32" name="Connecteur droit avec flèche 31"/>
          <p:cNvCxnSpPr/>
          <p:nvPr/>
        </p:nvCxnSpPr>
        <p:spPr bwMode="auto">
          <a:xfrm>
            <a:off x="4681807" y="1876865"/>
            <a:ext cx="725462" cy="522246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35" name="ZoneTexte 34"/>
          <p:cNvSpPr txBox="1"/>
          <p:nvPr/>
        </p:nvSpPr>
        <p:spPr>
          <a:xfrm>
            <a:off x="4254197" y="4099390"/>
            <a:ext cx="2974137" cy="91940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Fluid moment update</a:t>
            </a:r>
          </a:p>
        </p:txBody>
      </p:sp>
      <p:cxnSp>
        <p:nvCxnSpPr>
          <p:cNvPr id="20" name="Connecteur droit avec flèche 19"/>
          <p:cNvCxnSpPr/>
          <p:nvPr/>
        </p:nvCxnSpPr>
        <p:spPr bwMode="auto">
          <a:xfrm>
            <a:off x="2695577" y="3778248"/>
            <a:ext cx="1313715" cy="70923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ZoneTexte 21"/>
              <p:cNvSpPr txBox="1"/>
              <p:nvPr/>
            </p:nvSpPr>
            <p:spPr>
              <a:xfrm>
                <a:off x="2501597" y="1977757"/>
                <a:ext cx="1752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If (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</a:rPr>
                      <m:t>𝑡</m:t>
                    </m:r>
                    <m:r>
                      <a:rPr lang="fr-FR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fr-FR" dirty="0"/>
                  <a:t>)</a:t>
                </a:r>
                <a:endParaRPr lang="en-US" dirty="0"/>
              </a:p>
            </p:txBody>
          </p:sp>
        </mc:Choice>
        <mc:Fallback>
          <p:sp>
            <p:nvSpPr>
              <p:cNvPr id="22" name="ZoneText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1597" y="1977757"/>
                <a:ext cx="1752600" cy="461665"/>
              </a:xfrm>
              <a:prstGeom prst="rect">
                <a:avLst/>
              </a:prstGeom>
              <a:blipFill>
                <a:blip r:embed="rId4"/>
                <a:stretch>
                  <a:fillRect l="-5208" t="-9211" b="-3026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Connecteur droit avec flèche 38"/>
          <p:cNvCxnSpPr/>
          <p:nvPr/>
        </p:nvCxnSpPr>
        <p:spPr bwMode="auto">
          <a:xfrm>
            <a:off x="5674473" y="3668134"/>
            <a:ext cx="0" cy="34302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40" name="Connecteur droit avec flèche 39"/>
          <p:cNvCxnSpPr/>
          <p:nvPr/>
        </p:nvCxnSpPr>
        <p:spPr bwMode="auto">
          <a:xfrm>
            <a:off x="5688399" y="5090746"/>
            <a:ext cx="0" cy="20140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48" name="Flèche : courbe vers le haut 47"/>
          <p:cNvSpPr/>
          <p:nvPr/>
        </p:nvSpPr>
        <p:spPr bwMode="auto">
          <a:xfrm>
            <a:off x="1072205" y="3564146"/>
            <a:ext cx="562708" cy="375929"/>
          </a:xfrm>
          <a:prstGeom prst="curvedUp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9254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re 1"/>
          <p:cNvSpPr>
            <a:spLocks noGrp="1"/>
          </p:cNvSpPr>
          <p:nvPr>
            <p:ph type="title"/>
          </p:nvPr>
        </p:nvSpPr>
        <p:spPr>
          <a:xfrm>
            <a:off x="304800" y="142875"/>
            <a:ext cx="8296275" cy="8937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>
                <a:latin typeface="Arial" charset="0"/>
              </a:rPr>
              <a:t>Coupled Method (III) – </a:t>
            </a:r>
            <a:r>
              <a:rPr lang="en-US" sz="2800" dirty="0">
                <a:latin typeface="Arial" charset="0"/>
              </a:rPr>
              <a:t>Ion current validation</a:t>
            </a:r>
          </a:p>
        </p:txBody>
      </p:sp>
      <p:sp>
        <p:nvSpPr>
          <p:cNvPr id="13314" name="Espace réservé du contenu 2"/>
          <p:cNvSpPr>
            <a:spLocks noGrp="1"/>
          </p:cNvSpPr>
          <p:nvPr>
            <p:ph idx="1"/>
          </p:nvPr>
        </p:nvSpPr>
        <p:spPr>
          <a:xfrm>
            <a:off x="122641" y="751542"/>
            <a:ext cx="8875309" cy="6087408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endParaRPr lang="fr-FR" dirty="0"/>
          </a:p>
          <a:p>
            <a:pPr marL="0" indent="0" eaLnBrk="1" hangingPunct="1"/>
            <a:endParaRPr lang="en-US" dirty="0">
              <a:latin typeface="Arial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dirty="0">
              <a:latin typeface="Arial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dirty="0">
              <a:latin typeface="Arial" charset="0"/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endParaRPr lang="en-US" dirty="0">
              <a:latin typeface="Arial" charset="0"/>
            </a:endParaRPr>
          </a:p>
          <a:p>
            <a:pPr marL="450850" lvl="1" indent="0" eaLnBrk="1" hangingPunct="1">
              <a:buNone/>
            </a:pPr>
            <a:endParaRPr lang="en-US" dirty="0">
              <a:latin typeface="Arial" charset="0"/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endParaRPr lang="en-US" dirty="0">
              <a:latin typeface="Arial" charset="0"/>
            </a:endParaRPr>
          </a:p>
        </p:txBody>
      </p:sp>
      <p:sp>
        <p:nvSpPr>
          <p:cNvPr id="13315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defTabSz="9048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48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48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48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48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F955428-1C60-4948-B225-84526A1AAD19}" type="slidenum">
              <a:rPr lang="fr-FR" sz="1400">
                <a:solidFill>
                  <a:schemeClr val="bg1"/>
                </a:solidFill>
              </a:rPr>
              <a:pPr/>
              <a:t>9</a:t>
            </a:fld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13316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>
            <a:off x="685799" y="6424613"/>
            <a:ext cx="3524251" cy="414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altLang="fr-FR" sz="1200" b="1" dirty="0">
                <a:solidFill>
                  <a:schemeClr val="bg1"/>
                </a:solidFill>
              </a:rPr>
              <a:t>New multi‐domain and multi‐model descriptions of the plasma species in SPIS 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1867635"/>
            <a:ext cx="3466005" cy="27219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685799" y="1036638"/>
                <a:ext cx="812482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dirty="0"/>
                  <a:t>Validation: Sphere (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</a:rPr>
                      <m:t>𝑅</m:t>
                    </m:r>
                    <m:r>
                      <a:rPr lang="fr-FR" b="0" i="1" smtClean="0">
                        <a:latin typeface="Cambria Math"/>
                      </a:rPr>
                      <m:t>=2 </m:t>
                    </m:r>
                    <m:r>
                      <a:rPr lang="fr-FR" b="0" i="1" smtClean="0">
                        <a:latin typeface="Cambria Math"/>
                      </a:rPr>
                      <m:t>𝑐𝑚</m:t>
                    </m:r>
                    <m:r>
                      <a:rPr lang="fr-FR" b="0" i="1" smtClean="0">
                        <a:latin typeface="Cambria Math"/>
                      </a:rPr>
                      <m:t>) </m:t>
                    </m:r>
                  </m:oMath>
                </a14:m>
                <a:r>
                  <a:rPr lang="en-US" dirty="0"/>
                  <a:t>immersed in an ionospheric plasma with a drift velocity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𝑑</m:t>
                        </m:r>
                      </m:sub>
                    </m:sSub>
                    <m:r>
                      <a:rPr lang="en-US" i="1" smtClean="0">
                        <a:latin typeface="Cambria Math"/>
                        <a:ea typeface="Cambria Math"/>
                      </a:rPr>
                      <m:t>≈</m:t>
                    </m:r>
                    <m:r>
                      <a:rPr lang="fr-FR" b="0" i="1" smtClean="0">
                        <a:latin typeface="Cambria Math"/>
                        <a:ea typeface="Cambria Math"/>
                      </a:rPr>
                      <m:t>4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  <a:ea typeface="Cambria Math"/>
                          </a:rPr>
                          <m:t>𝑉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  <a:ea typeface="Cambria Math"/>
                          </a:rPr>
                          <m:t>𝑡h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799" y="1036638"/>
                <a:ext cx="8124826" cy="830997"/>
              </a:xfrm>
              <a:prstGeom prst="rect">
                <a:avLst/>
              </a:prstGeom>
              <a:blipFill rotWithShape="1">
                <a:blip r:embed="rId5"/>
                <a:stretch>
                  <a:fillRect l="-975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ZoneTexte 7"/>
          <p:cNvSpPr txBox="1"/>
          <p:nvPr/>
        </p:nvSpPr>
        <p:spPr>
          <a:xfrm>
            <a:off x="122641" y="4768622"/>
            <a:ext cx="3667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Ion total collected current for different polarized potentials.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50667" y="5354409"/>
            <a:ext cx="33164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Coupled Method  gives a good approximation for the ion collected current.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485091" y="2121507"/>
            <a:ext cx="15632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bg1"/>
                </a:solidFill>
              </a:rPr>
              <a:t>Coupled method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6819900" y="2121506"/>
            <a:ext cx="13620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bg1"/>
                </a:solidFill>
              </a:rPr>
              <a:t>PIC method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924" y="2000985"/>
            <a:ext cx="3137257" cy="2767638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576" y="2134461"/>
            <a:ext cx="1485700" cy="1637893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4267301" y="4921021"/>
            <a:ext cx="3667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Ion and electron density for a floating probe.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4367211" y="5604966"/>
            <a:ext cx="3814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But… it can’t compute correctly the wake density.</a:t>
            </a:r>
          </a:p>
        </p:txBody>
      </p:sp>
    </p:spTree>
    <p:extLst>
      <p:ext uri="{BB962C8B-B14F-4D97-AF65-F5344CB8AC3E}">
        <p14:creationId xmlns:p14="http://schemas.microsoft.com/office/powerpoint/2010/main" val="146778845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par défaut">
  <a:themeElements>
    <a:clrScheme name="Élémentair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  <a:effectLst/>
        <a:extLst/>
      </a:spPr>
      <a:bodyPr/>
      <a:lstStyle>
        <a:defPPr>
          <a:defRPr/>
        </a:defPPr>
      </a:lstStyle>
    </a:spDef>
    <a:ln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3666</TotalTime>
  <Words>1510</Words>
  <Application>Microsoft Office PowerPoint</Application>
  <PresentationFormat>Personnalisé</PresentationFormat>
  <Paragraphs>221</Paragraphs>
  <Slides>17</Slides>
  <Notes>17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5" baseType="lpstr">
      <vt:lpstr>ＭＳ Ｐゴシック</vt:lpstr>
      <vt:lpstr>Arial</vt:lpstr>
      <vt:lpstr>Calibri</vt:lpstr>
      <vt:lpstr>Cambria Math</vt:lpstr>
      <vt:lpstr>Courier New</vt:lpstr>
      <vt:lpstr>Lucida Grande</vt:lpstr>
      <vt:lpstr>Wingdings</vt:lpstr>
      <vt:lpstr>Thème par défaut</vt:lpstr>
      <vt:lpstr>Présentation PowerPoint</vt:lpstr>
      <vt:lpstr>Context: Need for better performance</vt:lpstr>
      <vt:lpstr>Présentation PowerPoint</vt:lpstr>
      <vt:lpstr>Présentation PowerPoint</vt:lpstr>
      <vt:lpstr>SPIS: Schema</vt:lpstr>
      <vt:lpstr>Présentation PowerPoint</vt:lpstr>
      <vt:lpstr>Coupled Method</vt:lpstr>
      <vt:lpstr>Coupled Method (II): Schema</vt:lpstr>
      <vt:lpstr>Coupled Method (III) – Ion current validation</vt:lpstr>
      <vt:lpstr>Coupled Method (IV) – TARANIS calculation</vt:lpstr>
      <vt:lpstr>δf –PIC method (I): Perturbative method</vt:lpstr>
      <vt:lpstr>δf –PIC method (II): Schema</vt:lpstr>
      <vt:lpstr>δf –PIC method (III): Results</vt:lpstr>
      <vt:lpstr>Surface effect correction: Positively biased S/C</vt:lpstr>
      <vt:lpstr>Surface effect correction: Results </vt:lpstr>
      <vt:lpstr>Présentation PowerPoint</vt:lpstr>
      <vt:lpstr>δf –PIC method (II): Schema</vt:lpstr>
    </vt:vector>
  </TitlesOfParts>
  <Company>ONERA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Philippe Bernou</dc:creator>
  <cp:lastModifiedBy>oriol jorba</cp:lastModifiedBy>
  <cp:revision>174</cp:revision>
  <dcterms:created xsi:type="dcterms:W3CDTF">2015-11-05T09:58:19Z</dcterms:created>
  <dcterms:modified xsi:type="dcterms:W3CDTF">2017-04-04T23:47:50Z</dcterms:modified>
</cp:coreProperties>
</file>