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3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5" r:id="rId13"/>
    <p:sldId id="454" r:id="rId14"/>
    <p:sldId id="456" r:id="rId15"/>
    <p:sldId id="457" r:id="rId16"/>
    <p:sldId id="458" r:id="rId17"/>
    <p:sldId id="459" r:id="rId18"/>
  </p:sldIdLst>
  <p:sldSz cx="8997950" cy="683895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FFFF"/>
    <a:srgbClr val="FFCCFF"/>
    <a:srgbClr val="FE7402"/>
    <a:srgbClr val="F5B80B"/>
    <a:srgbClr val="CCCCCC"/>
    <a:srgbClr val="B2B2B2"/>
    <a:srgbClr val="3333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350" autoAdjust="0"/>
  </p:normalViewPr>
  <p:slideViewPr>
    <p:cSldViewPr snapToGrid="0">
      <p:cViewPr>
        <p:scale>
          <a:sx n="66" d="100"/>
          <a:sy n="66" d="100"/>
        </p:scale>
        <p:origin x="-576" y="-72"/>
      </p:cViewPr>
      <p:guideLst>
        <p:guide orient="horz" pos="2290"/>
        <p:guide pos="2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1914" y="-96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96CDEE98-ADDC-440D-B324-6FCF6E11BD4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418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68350"/>
            <a:ext cx="50482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D52D865E-56CE-4121-987D-3F1D7624A7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845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907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865E-56CE-4121-987D-3F1D7624A7C2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55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19" name="Picture 35" descr="PPT DEUXIE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3550"/>
            <a:ext cx="7620000" cy="11430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fr-FR" altLang="fr-FR" noProof="0" smtClean="0"/>
              <a:t>Sélectionnez et modifiez le titre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30575"/>
            <a:ext cx="6248400" cy="812800"/>
          </a:xfrm>
        </p:spPr>
        <p:txBody>
          <a:bodyPr lIns="91410" rIns="91410"/>
          <a:lstStyle>
            <a:lvl1pPr marL="0" indent="0" algn="ctr">
              <a:buFont typeface="Times" pitchFamily="18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Sélectionnez pour modifier l’auteur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37C52A-4A38-49EE-9411-4666E4255A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905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249487" cy="61436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6063" cy="61436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1F12B2-3957-405A-A14F-C8FF696155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24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14FF2-4E80-4551-91FB-8CD04F91F71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72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4F1331-CDD1-4CB5-BC0E-31EB3921B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776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E95DFC-308E-450E-8672-CE85D95314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60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BB8E8F-1081-45F0-B322-E48784583E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46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7FDA55-EF5A-4886-A8E1-957C853B5C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71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7747F1-642F-44FA-9EF7-FA58593A48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98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138981-2C29-48B1-9E08-92264DAAB8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1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49307-2179-4FA5-972E-F7E9848D23E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09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7950" cy="901700"/>
          </a:xfrm>
          <a:prstGeom prst="rect">
            <a:avLst/>
          </a:prstGeom>
          <a:solidFill>
            <a:srgbClr val="0033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899795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" y="65214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fld id="{F39CEAF6-F528-4239-B104-61D80061202D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 rot="16200000">
            <a:off x="-1582738" y="4543484"/>
            <a:ext cx="3400425" cy="25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050" dirty="0" smtClean="0">
                <a:latin typeface="Arial" charset="0"/>
                <a:cs typeface="Arial" charset="0"/>
              </a:rPr>
              <a:t>23rd SPINE</a:t>
            </a:r>
            <a:endParaRPr lang="fr-FR" altLang="fr-FR" sz="1050" dirty="0">
              <a:latin typeface="Arial" charset="0"/>
              <a:cs typeface="Arial" charset="0"/>
            </a:endParaRPr>
          </a:p>
        </p:txBody>
      </p:sp>
      <p:pic>
        <p:nvPicPr>
          <p:cNvPr id="1066" name="Picture 42" descr="logo-onera-id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41" y="6367081"/>
            <a:ext cx="1661100" cy="47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8191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12763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7335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21907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defTabSz="863600" rtl="0" fontAlgn="base">
        <a:spcBef>
          <a:spcPct val="20000"/>
        </a:spcBef>
        <a:spcAft>
          <a:spcPct val="0"/>
        </a:spcAft>
        <a:buClr>
          <a:srgbClr val="660066"/>
        </a:buClr>
        <a:buSzPct val="75000"/>
        <a:buFont typeface="Times" pitchFamily="18" charset="0"/>
        <a:buChar char="•"/>
        <a:defRPr>
          <a:solidFill>
            <a:srgbClr val="000042"/>
          </a:solidFill>
          <a:latin typeface="+mn-lt"/>
          <a:ea typeface="+mn-ea"/>
          <a:cs typeface="+mn-cs"/>
        </a:defRPr>
      </a:lvl1pPr>
      <a:lvl2pPr marL="541338" indent="-180975" algn="l" defTabSz="863600" rtl="0" fontAlgn="base">
        <a:spcBef>
          <a:spcPct val="20000"/>
        </a:spcBef>
        <a:spcAft>
          <a:spcPct val="0"/>
        </a:spcAft>
        <a:buClr>
          <a:srgbClr val="CC99FF"/>
        </a:buClr>
        <a:buSzPct val="75000"/>
        <a:buFont typeface="Times" pitchFamily="18" charset="0"/>
        <a:buChar char="•"/>
        <a:defRPr sz="1600">
          <a:solidFill>
            <a:srgbClr val="000042"/>
          </a:solidFill>
          <a:latin typeface="+mn-lt"/>
        </a:defRPr>
      </a:lvl2pPr>
      <a:lvl3pPr marL="895350" indent="-174625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42"/>
          </a:solidFill>
          <a:latin typeface="+mn-lt"/>
        </a:defRPr>
      </a:lvl3pPr>
      <a:lvl4pPr marL="1255713" indent="-180975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000042"/>
          </a:solidFill>
          <a:latin typeface="+mn-lt"/>
        </a:defRPr>
      </a:lvl4pPr>
      <a:lvl5pPr marL="16192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000042"/>
          </a:solidFill>
          <a:latin typeface="+mn-lt"/>
        </a:defRPr>
      </a:lvl5pPr>
      <a:lvl6pPr marL="20764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000042"/>
          </a:solidFill>
          <a:latin typeface="+mn-lt"/>
        </a:defRPr>
      </a:lvl6pPr>
      <a:lvl7pPr marL="25336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000042"/>
          </a:solidFill>
          <a:latin typeface="+mn-lt"/>
        </a:defRPr>
      </a:lvl7pPr>
      <a:lvl8pPr marL="29908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000042"/>
          </a:solidFill>
          <a:latin typeface="+mn-lt"/>
        </a:defRPr>
      </a:lvl8pPr>
      <a:lvl9pPr marL="34480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00004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93530" y="1706240"/>
            <a:ext cx="8190910" cy="1143000"/>
          </a:xfrm>
        </p:spPr>
        <p:txBody>
          <a:bodyPr/>
          <a:lstStyle/>
          <a:p>
            <a:r>
              <a:rPr lang="en-US" dirty="0"/>
              <a:t>15 years of LANL data compared to ECSS guidelines </a:t>
            </a:r>
            <a:r>
              <a:rPr lang="en-US" dirty="0" smtClean="0"/>
              <a:t>for surface </a:t>
            </a:r>
            <a:r>
              <a:rPr lang="en-US" dirty="0"/>
              <a:t>charging</a:t>
            </a:r>
            <a:endParaRPr lang="fr-FR" dirty="0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1663660" y="2970047"/>
            <a:ext cx="621069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pPr>
              <a:lnSpc>
                <a:spcPct val="90000"/>
              </a:lnSpc>
            </a:pPr>
            <a:r>
              <a:rPr lang="en-US" altLang="fr-FR" sz="1800" b="1" dirty="0" smtClean="0">
                <a:solidFill>
                  <a:schemeClr val="bg1"/>
                </a:solidFill>
                <a:latin typeface="Arial" charset="0"/>
              </a:rPr>
              <a:t>23rd SPINE meeting</a:t>
            </a:r>
          </a:p>
          <a:p>
            <a:pPr>
              <a:lnSpc>
                <a:spcPct val="90000"/>
              </a:lnSpc>
            </a:pPr>
            <a:endParaRPr lang="en-US" altLang="fr-FR" sz="18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fr-FR" sz="1800" b="1" dirty="0" smtClean="0">
                <a:solidFill>
                  <a:schemeClr val="bg1"/>
                </a:solidFill>
                <a:latin typeface="Arial" charset="0"/>
              </a:rPr>
              <a:t>April 4th, 2017, ESA HQ, Paris</a:t>
            </a:r>
          </a:p>
          <a:p>
            <a:pPr>
              <a:lnSpc>
                <a:spcPct val="90000"/>
              </a:lnSpc>
            </a:pPr>
            <a:r>
              <a:rPr lang="en-US" altLang="fr-FR" sz="1800" dirty="0" smtClean="0">
                <a:solidFill>
                  <a:schemeClr val="bg1"/>
                </a:solidFill>
                <a:latin typeface="Arial" charset="0"/>
              </a:rPr>
              <a:t>J.C. Mateo-Velez </a:t>
            </a:r>
            <a:r>
              <a:rPr lang="en-US" altLang="fr-FR" sz="1800" baseline="30000" dirty="0" smtClean="0">
                <a:solidFill>
                  <a:schemeClr val="bg1"/>
                </a:solidFill>
                <a:latin typeface="Arial" charset="0"/>
              </a:rPr>
              <a:t>(1)</a:t>
            </a:r>
            <a:r>
              <a:rPr lang="en-US" altLang="fr-FR" sz="1800" dirty="0" smtClean="0">
                <a:solidFill>
                  <a:schemeClr val="bg1"/>
                </a:solidFill>
                <a:latin typeface="Arial" charset="0"/>
              </a:rPr>
              <a:t>, A. </a:t>
            </a:r>
            <a:r>
              <a:rPr lang="en-US" altLang="fr-FR" sz="1800" dirty="0" err="1" smtClean="0">
                <a:solidFill>
                  <a:schemeClr val="bg1"/>
                </a:solidFill>
                <a:latin typeface="Arial" charset="0"/>
              </a:rPr>
              <a:t>Sicard</a:t>
            </a:r>
            <a:r>
              <a:rPr lang="en-US" altLang="fr-FR" sz="1800" baseline="30000" dirty="0" smtClean="0">
                <a:solidFill>
                  <a:schemeClr val="bg1"/>
                </a:solidFill>
                <a:latin typeface="Arial" charset="0"/>
              </a:rPr>
              <a:t>(1)</a:t>
            </a:r>
            <a:r>
              <a:rPr lang="en-US" altLang="fr-FR" sz="1800" dirty="0" smtClean="0">
                <a:solidFill>
                  <a:schemeClr val="bg1"/>
                </a:solidFill>
                <a:latin typeface="Arial" charset="0"/>
              </a:rPr>
              <a:t>, D. </a:t>
            </a:r>
            <a:r>
              <a:rPr lang="en-US" altLang="fr-FR" sz="1800" dirty="0" err="1" smtClean="0">
                <a:solidFill>
                  <a:schemeClr val="bg1"/>
                </a:solidFill>
                <a:latin typeface="Arial" charset="0"/>
              </a:rPr>
              <a:t>Payan</a:t>
            </a:r>
            <a:r>
              <a:rPr lang="en-US" altLang="fr-FR" sz="1800" baseline="30000" dirty="0" smtClean="0">
                <a:solidFill>
                  <a:schemeClr val="bg1"/>
                </a:solidFill>
                <a:latin typeface="Arial" charset="0"/>
              </a:rPr>
              <a:t>(2)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724045"/>
            <a:ext cx="9158514" cy="148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4"/>
          <a:stretch/>
        </p:blipFill>
        <p:spPr>
          <a:xfrm>
            <a:off x="1663660" y="4724045"/>
            <a:ext cx="1877498" cy="1488949"/>
          </a:xfrm>
          <a:prstGeom prst="rect">
            <a:avLst/>
          </a:prstGeom>
        </p:spPr>
      </p:pic>
      <p:pic>
        <p:nvPicPr>
          <p:cNvPr id="6" name="Picture 7" descr="Logo-CNES-horizontal-bl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01" y="4982231"/>
            <a:ext cx="1749457" cy="5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34209" y="4902637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</a:rPr>
              <a:t>(1)</a:t>
            </a:r>
            <a:endParaRPr lang="fr-FR" sz="1600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52450" y="4982231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alibri" panose="020F0502020204030204" pitchFamily="34" charset="0"/>
              </a:rPr>
              <a:t>(2)</a:t>
            </a:r>
            <a:endParaRPr lang="fr-FR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LANL top </a:t>
            </a:r>
            <a:r>
              <a:rPr lang="fr-FR" dirty="0" err="1" smtClean="0"/>
              <a:t>events</a:t>
            </a:r>
            <a:r>
              <a:rPr lang="fr-FR" dirty="0" smtClean="0"/>
              <a:t> have been </a:t>
            </a:r>
            <a:r>
              <a:rPr lang="fr-FR" dirty="0" err="1" smtClean="0"/>
              <a:t>fitted</a:t>
            </a:r>
            <a:r>
              <a:rPr lang="fr-FR" dirty="0" smtClean="0"/>
              <a:t> by tri-</a:t>
            </a:r>
            <a:r>
              <a:rPr lang="fr-FR" dirty="0" err="1" smtClean="0"/>
              <a:t>maxwellian</a:t>
            </a:r>
            <a:r>
              <a:rPr lang="fr-FR" dirty="0" smtClean="0"/>
              <a:t> distributions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58427"/>
              </p:ext>
            </p:extLst>
          </p:nvPr>
        </p:nvGraphicFramePr>
        <p:xfrm>
          <a:off x="232226" y="1755903"/>
          <a:ext cx="8765723" cy="39336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54515"/>
                <a:gridCol w="438475"/>
                <a:gridCol w="1160452"/>
                <a:gridCol w="511590"/>
                <a:gridCol w="382144"/>
                <a:gridCol w="152418"/>
                <a:gridCol w="511590"/>
                <a:gridCol w="382707"/>
                <a:gridCol w="152418"/>
                <a:gridCol w="512714"/>
                <a:gridCol w="406343"/>
                <a:gridCol w="152418"/>
                <a:gridCol w="516653"/>
                <a:gridCol w="385520"/>
                <a:gridCol w="152418"/>
                <a:gridCol w="511590"/>
                <a:gridCol w="412534"/>
                <a:gridCol w="152418"/>
                <a:gridCol w="522281"/>
                <a:gridCol w="394525"/>
              </a:tblGrid>
              <a:tr h="218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Date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loc.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Ref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Electron 1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Electron 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Electron 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Proton 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Proton 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Proton 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55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 (10</a:t>
                      </a:r>
                      <a:r>
                        <a:rPr lang="en-GB" sz="1050" baseline="30000">
                          <a:effectLst/>
                        </a:rPr>
                        <a:t>6</a:t>
                      </a:r>
                      <a:r>
                        <a:rPr lang="en-GB" sz="1050">
                          <a:effectLst/>
                        </a:rPr>
                        <a:t>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050">
                          <a:effectLst/>
                        </a:rPr>
                        <a:t>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(keV)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 (10</a:t>
                      </a:r>
                      <a:r>
                        <a:rPr lang="en-GB" sz="1050" baseline="30000">
                          <a:effectLst/>
                        </a:rPr>
                        <a:t>6</a:t>
                      </a:r>
                      <a:r>
                        <a:rPr lang="en-GB" sz="1050">
                          <a:effectLst/>
                        </a:rPr>
                        <a:t>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050">
                          <a:effectLst/>
                        </a:rPr>
                        <a:t>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(keV)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 (10</a:t>
                      </a:r>
                      <a:r>
                        <a:rPr lang="en-GB" sz="1050" baseline="30000">
                          <a:effectLst/>
                        </a:rPr>
                        <a:t>6</a:t>
                      </a:r>
                      <a:r>
                        <a:rPr lang="en-GB" sz="1050">
                          <a:effectLst/>
                        </a:rPr>
                        <a:t>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050">
                          <a:effectLst/>
                        </a:rPr>
                        <a:t>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(keV)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 (10</a:t>
                      </a:r>
                      <a:r>
                        <a:rPr lang="en-GB" sz="1050" baseline="30000">
                          <a:effectLst/>
                        </a:rPr>
                        <a:t>6</a:t>
                      </a:r>
                      <a:r>
                        <a:rPr lang="en-GB" sz="1050">
                          <a:effectLst/>
                        </a:rPr>
                        <a:t>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050">
                          <a:effectLst/>
                        </a:rPr>
                        <a:t>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(keV)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 (10</a:t>
                      </a:r>
                      <a:r>
                        <a:rPr lang="en-GB" sz="1050" baseline="30000">
                          <a:effectLst/>
                        </a:rPr>
                        <a:t>6</a:t>
                      </a:r>
                      <a:r>
                        <a:rPr lang="en-GB" sz="1050">
                          <a:effectLst/>
                        </a:rPr>
                        <a:t>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050">
                          <a:effectLst/>
                        </a:rPr>
                        <a:t>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</a:t>
                      </a:r>
                      <a:endParaRPr lang="fr-FR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(keV)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 (10</a:t>
                      </a:r>
                      <a:r>
                        <a:rPr lang="en-GB" sz="1050" baseline="30000">
                          <a:effectLst/>
                        </a:rPr>
                        <a:t>6</a:t>
                      </a:r>
                      <a:r>
                        <a:rPr lang="en-GB" sz="1050">
                          <a:effectLst/>
                        </a:rPr>
                        <a:t>/m</a:t>
                      </a:r>
                      <a:r>
                        <a:rPr lang="en-GB" sz="1050" baseline="30000">
                          <a:effectLst/>
                        </a:rPr>
                        <a:t>3</a:t>
                      </a:r>
                      <a:r>
                        <a:rPr lang="en-GB" sz="1050">
                          <a:effectLst/>
                        </a:rPr>
                        <a:t>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</a:t>
                      </a:r>
                      <a:endParaRPr lang="fr-FR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(keV)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April 05, 2004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GEO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LANL FE10k N°1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0.6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0.7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0.7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May 29, 2003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GEO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LANL HFAE N°1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0.35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Sept 03, 1997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GEO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LANL LFHE N°1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0.007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March 13, 1997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GEO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LANL PG5k N°1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0.4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0.004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0.005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July 15, 2000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GEO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LANL FE10k_05min N°3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0.4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0.4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October 29, 2003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GEO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LANL FE10k_05min N°5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0.28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0.3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0.35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40</a:t>
                      </a:r>
                      <a:endParaRPr lang="fr-F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49" marR="5224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0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354850"/>
            <a:ext cx="4273200" cy="256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36" y="2354850"/>
            <a:ext cx="4273200" cy="256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space réservé du contenu 1"/>
          <p:cNvSpPr txBox="1">
            <a:spLocks/>
          </p:cNvSpPr>
          <p:nvPr/>
        </p:nvSpPr>
        <p:spPr bwMode="auto">
          <a:xfrm>
            <a:off x="0" y="5066698"/>
            <a:ext cx="8997950" cy="14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fr-FR" kern="0" dirty="0" smtClean="0"/>
              <a:t>NASA guideline</a:t>
            </a:r>
          </a:p>
          <a:p>
            <a:pPr lvl="1"/>
            <a:r>
              <a:rPr lang="fr-FR" kern="0" dirty="0" smtClean="0"/>
              <a:t>Simple </a:t>
            </a:r>
            <a:r>
              <a:rPr lang="fr-FR" kern="0" dirty="0" err="1" smtClean="0"/>
              <a:t>maxwellian</a:t>
            </a:r>
            <a:r>
              <a:rPr lang="fr-FR" kern="0" dirty="0" smtClean="0"/>
              <a:t> for the 90th percentile GEO flux</a:t>
            </a:r>
          </a:p>
          <a:p>
            <a:pPr lvl="1"/>
            <a:r>
              <a:rPr lang="fr-FR" kern="0" dirty="0" smtClean="0"/>
              <a:t>Alternative </a:t>
            </a:r>
            <a:r>
              <a:rPr lang="fr-FR" kern="0" dirty="0" err="1" smtClean="0"/>
              <a:t>worst</a:t>
            </a:r>
            <a:r>
              <a:rPr lang="fr-FR" kern="0" dirty="0" smtClean="0"/>
              <a:t>-case to </a:t>
            </a:r>
            <a:r>
              <a:rPr lang="fr-FR" kern="0" dirty="0" err="1" smtClean="0"/>
              <a:t>be</a:t>
            </a:r>
            <a:r>
              <a:rPr lang="fr-FR" kern="0" dirty="0" smtClean="0"/>
              <a:t> </a:t>
            </a:r>
            <a:r>
              <a:rPr lang="fr-FR" kern="0" dirty="0" err="1" smtClean="0"/>
              <a:t>discussed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US people </a:t>
            </a:r>
            <a:r>
              <a:rPr lang="fr-FR" kern="0" dirty="0" err="1" smtClean="0"/>
              <a:t>because</a:t>
            </a:r>
            <a:r>
              <a:rPr lang="fr-FR" kern="0" dirty="0" smtClean="0"/>
              <a:t> of </a:t>
            </a:r>
            <a:r>
              <a:rPr lang="fr-FR" kern="0" dirty="0" err="1" smtClean="0"/>
              <a:t>some</a:t>
            </a:r>
            <a:r>
              <a:rPr lang="fr-FR" kern="0" dirty="0" smtClean="0"/>
              <a:t> </a:t>
            </a:r>
            <a:r>
              <a:rPr lang="fr-FR" kern="0" dirty="0" err="1" smtClean="0"/>
              <a:t>uncertainties</a:t>
            </a:r>
            <a:r>
              <a:rPr lang="fr-FR" kern="0" dirty="0" smtClean="0"/>
              <a:t> on </a:t>
            </a:r>
            <a:r>
              <a:rPr lang="fr-FR" kern="0" dirty="0" err="1" smtClean="0"/>
              <a:t>so-called</a:t>
            </a:r>
            <a:r>
              <a:rPr lang="fr-FR" kern="0" dirty="0" smtClean="0"/>
              <a:t> SCATHA-Mullen-1 and 2 (to </a:t>
            </a:r>
            <a:r>
              <a:rPr lang="fr-FR" kern="0" dirty="0" err="1" smtClean="0"/>
              <a:t>be</a:t>
            </a:r>
            <a:r>
              <a:rPr lang="fr-FR" kern="0" dirty="0" smtClean="0"/>
              <a:t> </a:t>
            </a:r>
            <a:r>
              <a:rPr lang="fr-FR" kern="0" dirty="0" err="1" smtClean="0"/>
              <a:t>discussed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HB Garrett and D Ferguson)</a:t>
            </a:r>
          </a:p>
          <a:p>
            <a:pPr lvl="1"/>
            <a:r>
              <a:rPr lang="fr-FR" kern="0" dirty="0" smtClean="0"/>
              <a:t>ATS-6</a:t>
            </a:r>
            <a:endParaRPr lang="fr-FR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6" y="2410145"/>
            <a:ext cx="4251600" cy="255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336675"/>
            <a:ext cx="8997950" cy="628603"/>
          </a:xfrm>
        </p:spPr>
        <p:txBody>
          <a:bodyPr/>
          <a:lstStyle/>
          <a:p>
            <a:r>
              <a:rPr lang="fr-FR" dirty="0" smtClean="0"/>
              <a:t>ECSS Guidelines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on SCATHA April  24th, 1979</a:t>
            </a:r>
          </a:p>
          <a:p>
            <a:pPr lvl="1"/>
            <a:r>
              <a:rPr lang="fr-FR" dirty="0" err="1" smtClean="0"/>
              <a:t>Two-maxwellian</a:t>
            </a:r>
            <a:r>
              <a:rPr lang="fr-FR" dirty="0" smtClean="0"/>
              <a:t> distribution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exceeded</a:t>
            </a:r>
            <a:r>
              <a:rPr lang="fr-FR" dirty="0" smtClean="0"/>
              <a:t> the </a:t>
            </a:r>
            <a:r>
              <a:rPr lang="fr-FR" dirty="0" err="1" smtClean="0"/>
              <a:t>actual</a:t>
            </a:r>
            <a:r>
              <a:rPr lang="fr-FR" dirty="0" smtClean="0"/>
              <a:t> data </a:t>
            </a:r>
            <a:r>
              <a:rPr lang="fr-FR" dirty="0" err="1" smtClean="0"/>
              <a:t>above</a:t>
            </a:r>
            <a:r>
              <a:rPr lang="fr-FR" dirty="0" smtClean="0"/>
              <a:t> 20 </a:t>
            </a:r>
            <a:r>
              <a:rPr lang="fr-FR" dirty="0" err="1" smtClean="0"/>
              <a:t>keV</a:t>
            </a: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r>
              <a:rPr lang="fr-FR" dirty="0" smtClean="0"/>
              <a:t> and guidelines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6" y="2412818"/>
            <a:ext cx="4249671" cy="254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Espace réservé du contenu 1"/>
          <p:cNvSpPr txBox="1">
            <a:spLocks/>
          </p:cNvSpPr>
          <p:nvPr/>
        </p:nvSpPr>
        <p:spPr bwMode="auto">
          <a:xfrm>
            <a:off x="-1543" y="1895306"/>
            <a:ext cx="8997950" cy="30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fr-FR" kern="0" dirty="0" smtClean="0"/>
              <a:t>Tri-</a:t>
            </a:r>
            <a:r>
              <a:rPr lang="fr-FR" kern="0" dirty="0" err="1" smtClean="0"/>
              <a:t>maxwellian</a:t>
            </a:r>
            <a:r>
              <a:rPr lang="fr-FR" kern="0" dirty="0" smtClean="0"/>
              <a:t> distribution </a:t>
            </a:r>
            <a:r>
              <a:rPr lang="fr-FR" kern="0" dirty="0" err="1" smtClean="0"/>
              <a:t>is</a:t>
            </a:r>
            <a:r>
              <a:rPr lang="fr-FR" kern="0" dirty="0" smtClean="0"/>
              <a:t> </a:t>
            </a:r>
            <a:r>
              <a:rPr lang="fr-FR" kern="0" dirty="0" err="1" smtClean="0"/>
              <a:t>suggested</a:t>
            </a:r>
            <a:r>
              <a:rPr lang="fr-FR" kern="0" dirty="0" smtClean="0"/>
              <a:t> to </a:t>
            </a:r>
            <a:r>
              <a:rPr lang="fr-FR" kern="0" dirty="0" err="1" smtClean="0"/>
              <a:t>mimick</a:t>
            </a:r>
            <a:r>
              <a:rPr lang="fr-FR" kern="0" dirty="0" smtClean="0"/>
              <a:t> the </a:t>
            </a:r>
            <a:r>
              <a:rPr lang="fr-FR" kern="0" dirty="0" err="1" smtClean="0"/>
              <a:t>actual</a:t>
            </a:r>
            <a:r>
              <a:rPr lang="fr-FR" kern="0" dirty="0" smtClean="0"/>
              <a:t> data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367031" y="3239671"/>
            <a:ext cx="4589" cy="177949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610227" y="3216543"/>
            <a:ext cx="4589" cy="177949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402216" y="3404469"/>
            <a:ext cx="0" cy="23204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694316" y="3694788"/>
            <a:ext cx="0" cy="23204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97892" y="3515298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  <a:latin typeface="+mj-lt"/>
              </a:rPr>
              <a:t>electrons</a:t>
            </a:r>
            <a:endParaRPr lang="fr-FR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87550" y="342548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+mj-lt"/>
              </a:rPr>
              <a:t>protons</a:t>
            </a:r>
            <a:endParaRPr lang="fr-FR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4" name="Connecteur droit avec flèche 93"/>
          <p:cNvCxnSpPr/>
          <p:nvPr/>
        </p:nvCxnSpPr>
        <p:spPr>
          <a:xfrm>
            <a:off x="5992708" y="3162300"/>
            <a:ext cx="0" cy="244817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>
            <a:off x="5624408" y="3314700"/>
            <a:ext cx="0" cy="20059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7669108" y="3682088"/>
            <a:ext cx="0" cy="23204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r>
              <a:rPr lang="fr-FR" dirty="0" smtClean="0"/>
              <a:t> and guidelines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1" y="1234123"/>
            <a:ext cx="4319905" cy="28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88" y="1195569"/>
            <a:ext cx="431673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à coins arrondis 5"/>
          <p:cNvSpPr/>
          <p:nvPr/>
        </p:nvSpPr>
        <p:spPr>
          <a:xfrm rot="224327">
            <a:off x="1155704" y="2252520"/>
            <a:ext cx="1581186" cy="295160"/>
          </a:xfrm>
          <a:prstGeom prst="round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 rot="2961374">
            <a:off x="2294159" y="2801392"/>
            <a:ext cx="1645126" cy="430750"/>
          </a:xfrm>
          <a:prstGeom prst="round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 rot="224327">
            <a:off x="5432202" y="2144749"/>
            <a:ext cx="1581186" cy="295160"/>
          </a:xfrm>
          <a:prstGeom prst="round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 rot="2961374">
            <a:off x="6570657" y="2693621"/>
            <a:ext cx="1645126" cy="430750"/>
          </a:xfrm>
          <a:prstGeom prst="round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047283" y="1974780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+mj-lt"/>
              </a:rPr>
              <a:t>Guidelines </a:t>
            </a:r>
            <a:r>
              <a:rPr lang="fr-FR" sz="1400" dirty="0" err="1" smtClean="0">
                <a:solidFill>
                  <a:srgbClr val="FF0000"/>
                </a:solidFill>
                <a:latin typeface="+mj-lt"/>
              </a:rPr>
              <a:t>envelope</a:t>
            </a:r>
            <a:endParaRPr lang="fr-FR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803836" y="4128980"/>
            <a:ext cx="1881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 smtClean="0">
                <a:latin typeface="+mj-lt"/>
              </a:rPr>
              <a:t>LANL Vs. Guidelines </a:t>
            </a:r>
            <a:endParaRPr lang="fr-FR" sz="1400" u="sng" dirty="0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74527" y="4129269"/>
            <a:ext cx="3592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u="sng" dirty="0" smtClean="0">
                <a:latin typeface="+mj-lt"/>
              </a:rPr>
              <a:t>LANL Vs. </a:t>
            </a:r>
            <a:r>
              <a:rPr lang="fr-FR" sz="1400" u="sng" dirty="0" err="1" smtClean="0">
                <a:latin typeface="+mj-lt"/>
              </a:rPr>
              <a:t>Suggested</a:t>
            </a:r>
            <a:r>
              <a:rPr lang="fr-FR" sz="1400" u="sng" dirty="0" smtClean="0">
                <a:latin typeface="+mj-lt"/>
              </a:rPr>
              <a:t> </a:t>
            </a:r>
            <a:r>
              <a:rPr lang="fr-FR" sz="1400" u="sng" dirty="0" err="1" smtClean="0">
                <a:latin typeface="+mj-lt"/>
              </a:rPr>
              <a:t>updated</a:t>
            </a:r>
            <a:r>
              <a:rPr lang="fr-FR" sz="1400" u="sng" dirty="0" smtClean="0">
                <a:latin typeface="+mj-lt"/>
              </a:rPr>
              <a:t> </a:t>
            </a:r>
            <a:r>
              <a:rPr lang="fr-FR" sz="1400" u="sng" dirty="0" err="1" smtClean="0">
                <a:latin typeface="+mj-lt"/>
              </a:rPr>
              <a:t>worst</a:t>
            </a:r>
            <a:r>
              <a:rPr lang="fr-FR" sz="1400" u="sng" dirty="0" smtClean="0">
                <a:latin typeface="+mj-lt"/>
              </a:rPr>
              <a:t>-cases </a:t>
            </a:r>
          </a:p>
          <a:p>
            <a:r>
              <a:rPr lang="fr-FR" sz="1400" dirty="0" smtClean="0">
                <a:latin typeface="+mj-lt"/>
              </a:rPr>
              <a:t>(incl. </a:t>
            </a:r>
            <a:r>
              <a:rPr lang="fr-FR" sz="1400" dirty="0" err="1" smtClean="0">
                <a:latin typeface="+mj-lt"/>
              </a:rPr>
              <a:t>from</a:t>
            </a:r>
            <a:r>
              <a:rPr lang="fr-FR" sz="1400" dirty="0" smtClean="0">
                <a:latin typeface="+mj-lt"/>
              </a:rPr>
              <a:t> HB Garrett)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47763" y="4729179"/>
            <a:ext cx="3583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Guidelines </a:t>
            </a:r>
            <a:r>
              <a:rPr lang="fr-FR" sz="1400" dirty="0" err="1" smtClean="0">
                <a:latin typeface="+mj-lt"/>
              </a:rPr>
              <a:t>electron</a:t>
            </a:r>
            <a:r>
              <a:rPr lang="fr-FR" sz="1400" dirty="0" smtClean="0">
                <a:latin typeface="+mj-lt"/>
              </a:rPr>
              <a:t> fluxes are </a:t>
            </a:r>
            <a:r>
              <a:rPr lang="fr-FR" sz="1400" dirty="0" err="1" smtClean="0">
                <a:latin typeface="+mj-lt"/>
              </a:rPr>
              <a:t>significantly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higher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above</a:t>
            </a:r>
            <a:r>
              <a:rPr lang="fr-FR" sz="1400" dirty="0" smtClean="0">
                <a:latin typeface="+mj-lt"/>
              </a:rPr>
              <a:t> 20 </a:t>
            </a:r>
            <a:r>
              <a:rPr lang="fr-FR" sz="1400" dirty="0" err="1" smtClean="0">
                <a:latin typeface="+mj-lt"/>
              </a:rPr>
              <a:t>keV</a:t>
            </a:r>
            <a:r>
              <a:rPr lang="fr-FR" sz="1400" dirty="0" smtClean="0">
                <a:latin typeface="+mj-lt"/>
              </a:rPr>
              <a:t>, and a bit </a:t>
            </a:r>
            <a:r>
              <a:rPr lang="fr-FR" sz="1400" dirty="0" err="1" smtClean="0">
                <a:latin typeface="+mj-lt"/>
              </a:rPr>
              <a:t>weaker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below</a:t>
            </a:r>
            <a:r>
              <a:rPr lang="fr-FR" sz="1400" dirty="0" smtClean="0">
                <a:latin typeface="+mj-lt"/>
              </a:rPr>
              <a:t> 5 </a:t>
            </a:r>
            <a:r>
              <a:rPr lang="fr-FR" sz="1400" dirty="0" err="1" smtClean="0">
                <a:latin typeface="+mj-lt"/>
              </a:rPr>
              <a:t>keV</a:t>
            </a:r>
            <a:endParaRPr lang="fr-FR" sz="1400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21495" y="1959542"/>
            <a:ext cx="140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LANL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envelope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Rectangle à coins arrondis 15"/>
          <p:cNvSpPr/>
          <p:nvPr/>
        </p:nvSpPr>
        <p:spPr>
          <a:xfrm rot="20740036">
            <a:off x="1256102" y="2302323"/>
            <a:ext cx="1581186" cy="28890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 rot="2893323">
            <a:off x="2634432" y="2596554"/>
            <a:ext cx="1580827" cy="3081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92935" y="4730507"/>
            <a:ext cx="3583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</a:rPr>
              <a:t>Suggested</a:t>
            </a:r>
            <a:r>
              <a:rPr lang="fr-FR" sz="1400" dirty="0" smtClean="0">
                <a:latin typeface="+mj-lt"/>
              </a:rPr>
              <a:t> cases </a:t>
            </a:r>
            <a:r>
              <a:rPr lang="fr-FR" sz="1400" dirty="0" err="1" smtClean="0">
                <a:latin typeface="+mj-lt"/>
              </a:rPr>
              <a:t>better</a:t>
            </a:r>
            <a:r>
              <a:rPr lang="fr-FR" sz="1400" dirty="0" smtClean="0">
                <a:latin typeface="+mj-lt"/>
              </a:rPr>
              <a:t> fit </a:t>
            </a:r>
            <a:r>
              <a:rPr lang="fr-FR" sz="1400" dirty="0" err="1" smtClean="0">
                <a:latin typeface="+mj-lt"/>
              </a:rPr>
              <a:t>with</a:t>
            </a:r>
            <a:r>
              <a:rPr lang="fr-FR" sz="1400" dirty="0" smtClean="0">
                <a:latin typeface="+mj-lt"/>
              </a:rPr>
              <a:t> LANL data</a:t>
            </a:r>
          </a:p>
          <a:p>
            <a:r>
              <a:rPr lang="fr-FR" sz="1400" dirty="0" smtClean="0">
                <a:latin typeface="+mj-lt"/>
              </a:rPr>
              <a:t>LANL fluxes are </a:t>
            </a:r>
            <a:r>
              <a:rPr lang="fr-FR" sz="1400" dirty="0" err="1" smtClean="0">
                <a:latin typeface="+mj-lt"/>
              </a:rPr>
              <a:t>exceeded</a:t>
            </a:r>
            <a:r>
              <a:rPr lang="fr-FR" sz="1400" dirty="0" smtClean="0">
                <a:latin typeface="+mj-lt"/>
              </a:rPr>
              <a:t> in [10-100 </a:t>
            </a:r>
            <a:r>
              <a:rPr lang="fr-FR" sz="1400" dirty="0" err="1" smtClean="0">
                <a:latin typeface="+mj-lt"/>
              </a:rPr>
              <a:t>keV</a:t>
            </a:r>
            <a:r>
              <a:rPr lang="fr-FR" sz="1400" dirty="0" smtClean="0">
                <a:latin typeface="+mj-lt"/>
              </a:rPr>
              <a:t>]</a:t>
            </a:r>
          </a:p>
          <a:p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5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6" grpId="0" animBg="1"/>
      <p:bldP spid="27" grpId="0" animBg="1"/>
      <p:bldP spid="22" grpId="0"/>
      <p:bldP spid="30" grpId="0"/>
      <p:bldP spid="13" grpId="0"/>
      <p:bldP spid="15" grpId="0"/>
      <p:bldP spid="16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336674"/>
            <a:ext cx="8997950" cy="942069"/>
          </a:xfrm>
        </p:spPr>
        <p:txBody>
          <a:bodyPr/>
          <a:lstStyle/>
          <a:p>
            <a:r>
              <a:rPr lang="fr-FR" dirty="0" err="1" smtClean="0"/>
              <a:t>Assess</a:t>
            </a:r>
            <a:r>
              <a:rPr lang="fr-FR" dirty="0" smtClean="0"/>
              <a:t> </a:t>
            </a:r>
            <a:r>
              <a:rPr lang="fr-FR" dirty="0" err="1" smtClean="0"/>
              <a:t>telecom</a:t>
            </a:r>
            <a:r>
              <a:rPr lang="fr-FR" dirty="0" smtClean="0"/>
              <a:t> </a:t>
            </a:r>
            <a:r>
              <a:rPr lang="fr-FR" dirty="0" err="1" smtClean="0"/>
              <a:t>spacecraft</a:t>
            </a:r>
            <a:r>
              <a:rPr lang="fr-FR" dirty="0" smtClean="0"/>
              <a:t> </a:t>
            </a:r>
            <a:r>
              <a:rPr lang="fr-FR" dirty="0" err="1" smtClean="0"/>
              <a:t>charging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severe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endParaRPr lang="fr-FR" dirty="0" smtClean="0"/>
          </a:p>
          <a:p>
            <a:pPr lvl="1"/>
            <a:r>
              <a:rPr lang="fr-FR" dirty="0" err="1" smtClean="0"/>
              <a:t>Absolute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and </a:t>
            </a:r>
            <a:r>
              <a:rPr lang="fr-FR" b="1" dirty="0" err="1" smtClean="0"/>
              <a:t>Inverted</a:t>
            </a:r>
            <a:r>
              <a:rPr lang="fr-FR" b="1" dirty="0" smtClean="0"/>
              <a:t> </a:t>
            </a:r>
            <a:r>
              <a:rPr lang="fr-FR" b="1" dirty="0" err="1" smtClean="0"/>
              <a:t>Potential</a:t>
            </a:r>
            <a:r>
              <a:rPr lang="fr-FR" b="1" dirty="0" smtClean="0"/>
              <a:t> Gradient (IPG) of </a:t>
            </a:r>
            <a:r>
              <a:rPr lang="fr-FR" b="1" dirty="0" err="1" smtClean="0"/>
              <a:t>solar</a:t>
            </a:r>
            <a:r>
              <a:rPr lang="fr-FR" b="1" dirty="0" smtClean="0"/>
              <a:t> panels</a:t>
            </a:r>
          </a:p>
          <a:p>
            <a:pPr lvl="1"/>
            <a:r>
              <a:rPr lang="fr-FR" dirty="0" smtClean="0"/>
              <a:t>At </a:t>
            </a:r>
            <a:r>
              <a:rPr lang="fr-FR" dirty="0" err="1" smtClean="0"/>
              <a:t>daylight</a:t>
            </a:r>
            <a:r>
              <a:rPr lang="fr-FR" dirty="0" smtClean="0"/>
              <a:t> and in </a:t>
            </a:r>
            <a:r>
              <a:rPr lang="fr-FR" dirty="0" err="1" smtClean="0"/>
              <a:t>eclipse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SPIS simulations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2293257"/>
            <a:ext cx="3691351" cy="19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>
            <a:off x="1070199" y="4205027"/>
            <a:ext cx="275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+mj-lt"/>
              </a:rPr>
              <a:t>Mateo-Velez, </a:t>
            </a:r>
            <a:r>
              <a:rPr lang="en-GB" sz="1200" i="1" dirty="0" err="1" smtClean="0">
                <a:latin typeface="+mj-lt"/>
              </a:rPr>
              <a:t>Theillaumas</a:t>
            </a:r>
            <a:r>
              <a:rPr lang="en-GB" sz="1200" i="1" dirty="0" smtClean="0">
                <a:latin typeface="+mj-lt"/>
              </a:rPr>
              <a:t> et al. 2015</a:t>
            </a:r>
            <a:r>
              <a:rPr lang="en-GB" sz="1200" dirty="0" smtClean="0">
                <a:latin typeface="+mj-lt"/>
              </a:rPr>
              <a:t> </a:t>
            </a:r>
            <a:endParaRPr lang="fr-FR" sz="1200" dirty="0">
              <a:latin typeface="+mj-lt"/>
            </a:endParaRPr>
          </a:p>
        </p:txBody>
      </p:sp>
      <p:pic>
        <p:nvPicPr>
          <p:cNvPr id="21" name="Image 20" descr="U:\FE10k-scpot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51" y="2477058"/>
            <a:ext cx="4319905" cy="1842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necteur droit avec flèche 21"/>
          <p:cNvCxnSpPr/>
          <p:nvPr/>
        </p:nvCxnSpPr>
        <p:spPr>
          <a:xfrm flipV="1">
            <a:off x="6410532" y="3316802"/>
            <a:ext cx="358817" cy="5324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4" idx="0"/>
          </p:cNvCxnSpPr>
          <p:nvPr/>
        </p:nvCxnSpPr>
        <p:spPr>
          <a:xfrm flipV="1">
            <a:off x="7505471" y="3135086"/>
            <a:ext cx="535443" cy="84730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77973" y="3982388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+mj-lt"/>
              </a:rPr>
              <a:t>IPG on </a:t>
            </a:r>
            <a:r>
              <a:rPr lang="fr-FR" sz="1400" b="1" dirty="0" err="1" smtClean="0">
                <a:solidFill>
                  <a:schemeClr val="bg1"/>
                </a:solidFill>
                <a:latin typeface="+mj-lt"/>
              </a:rPr>
              <a:t>solar</a:t>
            </a:r>
            <a:r>
              <a:rPr lang="fr-FR" sz="1400" b="1" dirty="0" smtClean="0">
                <a:solidFill>
                  <a:schemeClr val="bg1"/>
                </a:solidFill>
                <a:latin typeface="+mj-lt"/>
              </a:rPr>
              <a:t> panels</a:t>
            </a:r>
            <a:endParaRPr lang="fr-F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96014" y="3817683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+mj-lt"/>
              </a:rPr>
              <a:t>frame</a:t>
            </a: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Espace réservé du contenu 1"/>
          <p:cNvSpPr txBox="1">
            <a:spLocks/>
          </p:cNvSpPr>
          <p:nvPr/>
        </p:nvSpPr>
        <p:spPr bwMode="auto">
          <a:xfrm>
            <a:off x="0" y="4638674"/>
            <a:ext cx="8997950" cy="9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fr-FR" kern="0" dirty="0" err="1" smtClean="0"/>
              <a:t>Spacecraft</a:t>
            </a:r>
            <a:r>
              <a:rPr lang="fr-FR" kern="0" dirty="0" smtClean="0"/>
              <a:t> </a:t>
            </a:r>
            <a:r>
              <a:rPr lang="fr-FR" kern="0" dirty="0" err="1" smtClean="0"/>
              <a:t>materials</a:t>
            </a:r>
            <a:r>
              <a:rPr lang="fr-FR" kern="0" dirty="0" smtClean="0"/>
              <a:t> </a:t>
            </a:r>
            <a:r>
              <a:rPr lang="fr-FR" kern="0" dirty="0" err="1" smtClean="0"/>
              <a:t>from</a:t>
            </a:r>
            <a:r>
              <a:rPr lang="fr-FR" kern="0" dirty="0" smtClean="0"/>
              <a:t> SPIS default </a:t>
            </a:r>
            <a:r>
              <a:rPr lang="fr-FR" kern="0" dirty="0" err="1" smtClean="0"/>
              <a:t>database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</a:t>
            </a:r>
            <a:r>
              <a:rPr lang="fr-FR" kern="0" dirty="0" err="1" smtClean="0"/>
              <a:t>additional</a:t>
            </a:r>
            <a:r>
              <a:rPr lang="fr-FR" kern="0" dirty="0" smtClean="0"/>
              <a:t> information </a:t>
            </a:r>
            <a:r>
              <a:rPr lang="fr-FR" kern="0" dirty="0" err="1" smtClean="0"/>
              <a:t>from</a:t>
            </a:r>
            <a:r>
              <a:rPr lang="fr-FR" kern="0" dirty="0" smtClean="0"/>
              <a:t> ONERA on </a:t>
            </a:r>
            <a:r>
              <a:rPr lang="fr-FR" kern="0" dirty="0" err="1" smtClean="0"/>
              <a:t>properties</a:t>
            </a:r>
            <a:r>
              <a:rPr lang="fr-FR" kern="0" dirty="0" smtClean="0"/>
              <a:t> </a:t>
            </a:r>
            <a:r>
              <a:rPr lang="fr-FR" kern="0" dirty="0" err="1" smtClean="0"/>
              <a:t>measurements</a:t>
            </a:r>
            <a:r>
              <a:rPr lang="fr-FR" kern="0" dirty="0" smtClean="0"/>
              <a:t>  for CMX, MLI</a:t>
            </a:r>
          </a:p>
          <a:p>
            <a:endParaRPr lang="fr-FR" kern="0" dirty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7556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Worst</a:t>
            </a:r>
            <a:r>
              <a:rPr lang="fr-FR" dirty="0" smtClean="0"/>
              <a:t>-case </a:t>
            </a:r>
            <a:r>
              <a:rPr lang="fr-FR" dirty="0" err="1" smtClean="0"/>
              <a:t>charging</a:t>
            </a:r>
            <a:r>
              <a:rPr lang="fr-FR" dirty="0" smtClean="0"/>
              <a:t> at Sun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2357"/>
              </p:ext>
            </p:extLst>
          </p:nvPr>
        </p:nvGraphicFramePr>
        <p:xfrm>
          <a:off x="0" y="1412871"/>
          <a:ext cx="8997948" cy="27340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200"/>
                <a:gridCol w="2146300"/>
                <a:gridCol w="609600"/>
                <a:gridCol w="609600"/>
                <a:gridCol w="715095"/>
                <a:gridCol w="666263"/>
                <a:gridCol w="172619"/>
                <a:gridCol w="814414"/>
                <a:gridCol w="902431"/>
                <a:gridCol w="761426"/>
              </a:tblGrid>
              <a:tr h="198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Origin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Title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Absolute potential (V)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Differential potential (V)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0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Frame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CMX av.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CMX max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diel min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CMX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CMX max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diel min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SCATHA-Mullen-1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-12100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-7100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+5000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SCATHA-Mullen-2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-7800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-4500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+3300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Deutsch ATS-6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-3600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-2400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-2000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-5600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+2200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+2600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-2000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ECSS‐E‐ST‐10‐04C 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 </a:t>
                      </a:r>
                      <a:r>
                        <a:rPr lang="en-GB" sz="1200" dirty="0" smtClean="0">
                          <a:effectLst/>
                        </a:rPr>
                        <a:t>April 24, 1979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-5000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-3300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-2600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-8600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+1700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+2400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-3600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90th percentile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-2300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+1100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‘ECSS‐E‐ST‐10‐04C’ 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 </a:t>
                      </a:r>
                      <a:r>
                        <a:rPr lang="en-GB" sz="1200" dirty="0" smtClean="0">
                          <a:effectLst/>
                        </a:rPr>
                        <a:t>April 24, 1979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Suggested</a:t>
                      </a: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modification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-1400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-2500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+800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+1000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-300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7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‘NASA-HDBK-4002A’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SCATHA-Mullen-2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HBG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r>
                        <a:rPr lang="en-GB" sz="1200" dirty="0" smtClean="0">
                          <a:effectLst/>
                        </a:rPr>
                        <a:t>880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-530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-440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+350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+440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-320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LANL-ONERA-CNES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FE10k – HFAE – LFHE – PG5k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+200 to +300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‘NASA-HDBK-4002A’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SCATHA-Mullen-1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HBG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-380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-220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-200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-620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+160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3300"/>
                          </a:solidFill>
                          <a:effectLst/>
                        </a:rPr>
                        <a:t>+180</a:t>
                      </a:r>
                      <a:endParaRPr lang="fr-FR" sz="1200" b="1" dirty="0">
                        <a:solidFill>
                          <a:srgbClr val="FF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-240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022180" y="200296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?</a:t>
            </a:r>
            <a:endParaRPr lang="fr-FR" sz="1400" dirty="0">
              <a:solidFill>
                <a:srgbClr val="FF33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29440" y="22134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?</a:t>
            </a:r>
            <a:endParaRPr lang="fr-FR" sz="1400" dirty="0">
              <a:solidFill>
                <a:srgbClr val="FF33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47763" y="4729179"/>
            <a:ext cx="7323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+mj-lt"/>
              </a:rPr>
              <a:t>a</a:t>
            </a:r>
            <a:r>
              <a:rPr lang="fr-FR" sz="1400" u="sng" dirty="0" smtClean="0">
                <a:latin typeface="+mj-lt"/>
              </a:rPr>
              <a:t>t </a:t>
            </a:r>
            <a:r>
              <a:rPr lang="fr-FR" sz="1400" u="sng" dirty="0" err="1" smtClean="0">
                <a:latin typeface="+mj-lt"/>
              </a:rPr>
              <a:t>daylight</a:t>
            </a:r>
            <a:r>
              <a:rPr lang="fr-FR" sz="1400" u="sng" dirty="0" smtClean="0">
                <a:latin typeface="+mj-lt"/>
              </a:rPr>
              <a:t> </a:t>
            </a:r>
          </a:p>
          <a:p>
            <a:r>
              <a:rPr lang="fr-FR" sz="1400" dirty="0" err="1" smtClean="0">
                <a:latin typeface="+mj-lt"/>
              </a:rPr>
              <a:t>Photoemission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limits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negative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charging</a:t>
            </a:r>
            <a:r>
              <a:rPr lang="fr-FR" sz="1400" dirty="0" smtClean="0">
                <a:latin typeface="+mj-lt"/>
              </a:rPr>
              <a:t>, </a:t>
            </a:r>
            <a:r>
              <a:rPr lang="fr-FR" sz="1400" dirty="0" err="1" smtClean="0">
                <a:latin typeface="+mj-lt"/>
              </a:rPr>
              <a:t>prevent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charging</a:t>
            </a:r>
            <a:r>
              <a:rPr lang="fr-FR" sz="1400" dirty="0" smtClean="0">
                <a:latin typeface="+mj-lt"/>
              </a:rPr>
              <a:t> of </a:t>
            </a:r>
            <a:r>
              <a:rPr lang="fr-FR" sz="1400" dirty="0" err="1" smtClean="0">
                <a:latin typeface="+mj-lt"/>
              </a:rPr>
              <a:t>fully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conductive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spacecraft</a:t>
            </a:r>
            <a:endParaRPr lang="fr-FR" sz="1400" dirty="0" smtClean="0">
              <a:latin typeface="+mj-lt"/>
            </a:endParaRPr>
          </a:p>
          <a:p>
            <a:r>
              <a:rPr lang="fr-FR" sz="1400" dirty="0" err="1" smtClean="0">
                <a:latin typeface="+mj-lt"/>
              </a:rPr>
              <a:t>Charging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is</a:t>
            </a:r>
            <a:r>
              <a:rPr lang="fr-FR" sz="1400" dirty="0" smtClean="0">
                <a:latin typeface="+mj-lt"/>
              </a:rPr>
              <a:t> made possible by </a:t>
            </a:r>
            <a:r>
              <a:rPr lang="fr-FR" sz="1400" dirty="0" err="1" smtClean="0">
                <a:latin typeface="+mj-lt"/>
              </a:rPr>
              <a:t>covering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insulators</a:t>
            </a:r>
            <a:r>
              <a:rPr lang="fr-FR" sz="1400" dirty="0" smtClean="0">
                <a:latin typeface="+mj-lt"/>
              </a:rPr>
              <a:t> on </a:t>
            </a:r>
            <a:r>
              <a:rPr lang="fr-FR" sz="1400" dirty="0" err="1" smtClean="0">
                <a:latin typeface="+mj-lt"/>
              </a:rPr>
              <a:t>sunlit</a:t>
            </a:r>
            <a:r>
              <a:rPr lang="fr-FR" sz="1400" dirty="0" smtClean="0">
                <a:latin typeface="+mj-lt"/>
              </a:rPr>
              <a:t> surfaces</a:t>
            </a:r>
          </a:p>
          <a:p>
            <a:r>
              <a:rPr lang="fr-FR" sz="1400" dirty="0">
                <a:latin typeface="+mj-lt"/>
              </a:rPr>
              <a:t>E</a:t>
            </a:r>
            <a:r>
              <a:rPr lang="fr-FR" sz="1400" dirty="0" smtClean="0">
                <a:latin typeface="+mj-lt"/>
              </a:rPr>
              <a:t>lectron fluxes </a:t>
            </a:r>
            <a:r>
              <a:rPr lang="fr-FR" sz="1400" dirty="0" err="1" smtClean="0">
                <a:latin typeface="+mj-lt"/>
              </a:rPr>
              <a:t>above</a:t>
            </a:r>
            <a:r>
              <a:rPr lang="fr-FR" sz="1400" dirty="0" smtClean="0">
                <a:latin typeface="+mj-lt"/>
              </a:rPr>
              <a:t> 10-20 </a:t>
            </a:r>
            <a:r>
              <a:rPr lang="fr-FR" sz="1400" dirty="0" err="1" smtClean="0">
                <a:latin typeface="+mj-lt"/>
              </a:rPr>
              <a:t>keV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control </a:t>
            </a:r>
            <a:r>
              <a:rPr lang="fr-FR" sz="1400" dirty="0" smtClean="0">
                <a:latin typeface="+mj-lt"/>
              </a:rPr>
              <a:t>the </a:t>
            </a:r>
            <a:r>
              <a:rPr lang="fr-FR" sz="1400" dirty="0" err="1" smtClean="0">
                <a:latin typeface="+mj-lt"/>
              </a:rPr>
              <a:t>absolute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spacecraft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charging</a:t>
            </a:r>
            <a:endParaRPr lang="fr-FR" sz="1400" dirty="0" smtClean="0">
              <a:latin typeface="+mj-lt"/>
            </a:endParaRPr>
          </a:p>
          <a:p>
            <a:r>
              <a:rPr lang="fr-FR" sz="1400" dirty="0" err="1" smtClean="0">
                <a:latin typeface="+mj-lt"/>
              </a:rPr>
              <a:t>Photoemission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results</a:t>
            </a:r>
            <a:r>
              <a:rPr lang="fr-FR" sz="1400" dirty="0" smtClean="0">
                <a:latin typeface="+mj-lt"/>
              </a:rPr>
              <a:t> in high IPG </a:t>
            </a:r>
            <a:r>
              <a:rPr lang="fr-FR" sz="1400" dirty="0" err="1" smtClean="0">
                <a:latin typeface="+mj-lt"/>
              </a:rPr>
              <a:t>level</a:t>
            </a:r>
            <a:r>
              <a:rPr lang="fr-FR" sz="1400" dirty="0" smtClean="0">
                <a:latin typeface="+mj-lt"/>
              </a:rPr>
              <a:t> on </a:t>
            </a:r>
            <a:r>
              <a:rPr lang="fr-FR" sz="1400" dirty="0" err="1" smtClean="0">
                <a:latin typeface="+mj-lt"/>
              </a:rPr>
              <a:t>solar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arrays</a:t>
            </a:r>
            <a:r>
              <a:rPr lang="fr-FR" sz="1400" dirty="0" smtClean="0">
                <a:latin typeface="+mj-lt"/>
              </a:rPr>
              <a:t> 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4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Worst</a:t>
            </a:r>
            <a:r>
              <a:rPr lang="fr-FR" dirty="0" smtClean="0"/>
              <a:t>-case </a:t>
            </a:r>
            <a:r>
              <a:rPr lang="fr-FR" dirty="0" err="1" smtClean="0"/>
              <a:t>charging</a:t>
            </a:r>
            <a:r>
              <a:rPr lang="fr-FR" dirty="0" smtClean="0"/>
              <a:t> in </a:t>
            </a:r>
            <a:r>
              <a:rPr lang="fr-FR" dirty="0" err="1" smtClean="0"/>
              <a:t>eclipse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89019"/>
              </p:ext>
            </p:extLst>
          </p:nvPr>
        </p:nvGraphicFramePr>
        <p:xfrm>
          <a:off x="0" y="1412871"/>
          <a:ext cx="8997948" cy="29443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200"/>
                <a:gridCol w="2146300"/>
                <a:gridCol w="609600"/>
                <a:gridCol w="609600"/>
                <a:gridCol w="715095"/>
                <a:gridCol w="666263"/>
                <a:gridCol w="172619"/>
                <a:gridCol w="814414"/>
                <a:gridCol w="902431"/>
                <a:gridCol w="761426"/>
              </a:tblGrid>
              <a:tr h="1988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 potential (V)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Differential potential (V)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01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CMX av.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CMX max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diel min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CMX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CMX max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diel min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‘ECSS‐E‐ST‐10‐04C’ 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 24, 1979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Suggested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modification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-6100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-4100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-3700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-6400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+2000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+2400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SCATHA-Mullen-1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-24000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-22000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-21900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-24700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+2000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+2100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-700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ECSS‐E‐ST‐10‐04C 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 24, 1979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-11300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-9500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-9400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-12000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+1800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+1900</a:t>
                      </a:r>
                      <a:endParaRPr lang="fr-FR" sz="1200" b="1" kern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-700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SCATHA-Mullen-2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-18400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-16800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-16600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-18900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+1600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+1800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‘NASA-HDBK-4002A’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SCATHA-Mullen-2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by HBG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-3700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-2450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-2200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-3900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+1250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+1500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LANL FE10k N°1</a:t>
                      </a: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 5th, 2004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-2350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-1550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-1370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-2550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+800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+980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‘NASA-HDBK-4002A’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SCATHA-Mullen-1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by HBG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-2200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-1450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-1300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-2350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+750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+900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-150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LANL HFAE N°1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 29th, 2003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-4500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-3700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-3700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-4500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+800</a:t>
                      </a:r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+800</a:t>
                      </a:r>
                      <a:endParaRPr lang="fr-FR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90th percentile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-16500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-15900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-15800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-16700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+600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+700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NASA-HDBK-4002A</a:t>
                      </a:r>
                      <a:endParaRPr lang="fr-FR" sz="1200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Deutsch ATS-6</a:t>
                      </a:r>
                    </a:p>
                  </a:txBody>
                  <a:tcPr marL="35490" marR="3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-25700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-25100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-25100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-25900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+600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+600</a:t>
                      </a:r>
                      <a:endParaRPr lang="fr-F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-200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022180" y="242605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?</a:t>
            </a:r>
            <a:endParaRPr lang="fr-FR" sz="1400" dirty="0">
              <a:solidFill>
                <a:srgbClr val="FF33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38100" y="28650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3300"/>
                </a:solidFill>
              </a:rPr>
              <a:t>?</a:t>
            </a:r>
            <a:endParaRPr lang="fr-FR" sz="1400" dirty="0">
              <a:solidFill>
                <a:srgbClr val="FF33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47763" y="4729179"/>
            <a:ext cx="7323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+mj-lt"/>
              </a:rPr>
              <a:t>In </a:t>
            </a:r>
            <a:r>
              <a:rPr lang="fr-FR" sz="1400" u="sng" dirty="0" err="1" smtClean="0">
                <a:latin typeface="+mj-lt"/>
              </a:rPr>
              <a:t>eclipse</a:t>
            </a:r>
            <a:endParaRPr lang="fr-FR" sz="1400" u="sng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Electron </a:t>
            </a:r>
            <a:r>
              <a:rPr lang="fr-FR" sz="1400" dirty="0" err="1" smtClean="0">
                <a:latin typeface="+mj-lt"/>
              </a:rPr>
              <a:t>above</a:t>
            </a:r>
            <a:r>
              <a:rPr lang="fr-FR" sz="1400" dirty="0" smtClean="0">
                <a:latin typeface="+mj-lt"/>
              </a:rPr>
              <a:t> 10 </a:t>
            </a:r>
            <a:r>
              <a:rPr lang="fr-FR" sz="1400" dirty="0" err="1" smtClean="0">
                <a:latin typeface="+mj-lt"/>
              </a:rPr>
              <a:t>keV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control </a:t>
            </a:r>
            <a:r>
              <a:rPr lang="fr-FR" sz="1400" dirty="0" smtClean="0">
                <a:latin typeface="+mj-lt"/>
              </a:rPr>
              <a:t>the </a:t>
            </a:r>
            <a:r>
              <a:rPr lang="fr-FR" sz="1400" dirty="0" err="1" smtClean="0">
                <a:latin typeface="+mj-lt"/>
              </a:rPr>
              <a:t>absolute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spacecraft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charging</a:t>
            </a:r>
            <a:endParaRPr lang="fr-FR" sz="1400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Electron </a:t>
            </a:r>
            <a:r>
              <a:rPr lang="fr-FR" sz="1400" dirty="0" err="1" smtClean="0">
                <a:latin typeface="+mj-lt"/>
              </a:rPr>
              <a:t>below</a:t>
            </a:r>
            <a:r>
              <a:rPr lang="fr-FR" sz="1400" dirty="0" smtClean="0">
                <a:latin typeface="+mj-lt"/>
              </a:rPr>
              <a:t> 10 </a:t>
            </a:r>
            <a:r>
              <a:rPr lang="fr-FR" sz="1400" dirty="0" err="1" smtClean="0">
                <a:latin typeface="+mj-lt"/>
              </a:rPr>
              <a:t>keV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generates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secondary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emission</a:t>
            </a:r>
            <a:r>
              <a:rPr lang="fr-FR" sz="1400" dirty="0" smtClean="0">
                <a:latin typeface="+mj-lt"/>
              </a:rPr>
              <a:t> </a:t>
            </a:r>
          </a:p>
          <a:p>
            <a:r>
              <a:rPr lang="fr-FR" sz="1400" dirty="0" smtClean="0">
                <a:latin typeface="+mj-lt"/>
              </a:rPr>
              <a:t>Electron </a:t>
            </a:r>
            <a:r>
              <a:rPr lang="fr-FR" sz="1400" dirty="0" err="1" smtClean="0">
                <a:latin typeface="+mj-lt"/>
              </a:rPr>
              <a:t>below</a:t>
            </a:r>
            <a:r>
              <a:rPr lang="fr-FR" sz="1400" dirty="0" smtClean="0">
                <a:latin typeface="+mj-lt"/>
              </a:rPr>
              <a:t> 10 </a:t>
            </a:r>
            <a:r>
              <a:rPr lang="fr-FR" sz="1400" dirty="0" err="1" smtClean="0">
                <a:latin typeface="+mj-lt"/>
              </a:rPr>
              <a:t>keV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generates</a:t>
            </a:r>
            <a:r>
              <a:rPr lang="fr-FR" sz="1400" dirty="0" smtClean="0">
                <a:latin typeface="+mj-lt"/>
              </a:rPr>
              <a:t> high IPG </a:t>
            </a:r>
            <a:r>
              <a:rPr lang="fr-FR" sz="1400" dirty="0" err="1" smtClean="0">
                <a:latin typeface="+mj-lt"/>
              </a:rPr>
              <a:t>level</a:t>
            </a:r>
            <a:r>
              <a:rPr lang="fr-FR" sz="1400" dirty="0" smtClean="0">
                <a:latin typeface="+mj-lt"/>
              </a:rPr>
              <a:t> on </a:t>
            </a:r>
            <a:r>
              <a:rPr lang="fr-FR" sz="1400" dirty="0" err="1" smtClean="0">
                <a:latin typeface="+mj-lt"/>
              </a:rPr>
              <a:t>solar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arrays</a:t>
            </a:r>
            <a:endParaRPr lang="fr-FR" sz="1400" dirty="0" smtClean="0">
              <a:latin typeface="+mj-lt"/>
            </a:endParaRPr>
          </a:p>
          <a:p>
            <a:r>
              <a:rPr lang="fr-FR" sz="1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1400" dirty="0" err="1" smtClean="0">
                <a:latin typeface="+mj-lt"/>
                <a:sym typeface="Wingdings" panose="05000000000000000000" pitchFamily="2" charset="2"/>
              </a:rPr>
              <a:t>Different</a:t>
            </a:r>
            <a:r>
              <a:rPr lang="fr-FR" sz="14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 err="1" smtClean="0">
                <a:latin typeface="+mj-lt"/>
                <a:sym typeface="Wingdings" panose="05000000000000000000" pitchFamily="2" charset="2"/>
              </a:rPr>
              <a:t>worst</a:t>
            </a:r>
            <a:r>
              <a:rPr lang="fr-FR" sz="1400" dirty="0" smtClean="0">
                <a:latin typeface="+mj-lt"/>
                <a:sym typeface="Wingdings" panose="05000000000000000000" pitchFamily="2" charset="2"/>
              </a:rPr>
              <a:t>-cases</a:t>
            </a:r>
            <a:r>
              <a:rPr lang="fr-FR" sz="1400" dirty="0" smtClean="0">
                <a:latin typeface="+mj-lt"/>
              </a:rPr>
              <a:t> 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31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SCATHA </a:t>
            </a:r>
            <a:r>
              <a:rPr lang="fr-FR" dirty="0" err="1" smtClean="0"/>
              <a:t>experienced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severe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on April 24th, 1979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15 </a:t>
            </a:r>
            <a:r>
              <a:rPr lang="fr-FR" dirty="0" err="1" smtClean="0"/>
              <a:t>years</a:t>
            </a:r>
            <a:r>
              <a:rPr lang="fr-FR" dirty="0" smtClean="0"/>
              <a:t> of LANL data, in </a:t>
            </a:r>
            <a:r>
              <a:rPr lang="fr-FR" dirty="0" err="1" smtClean="0"/>
              <a:t>terms</a:t>
            </a:r>
            <a:r>
              <a:rPr lang="fr-FR" dirty="0" smtClean="0"/>
              <a:t> of surface </a:t>
            </a:r>
            <a:r>
              <a:rPr lang="fr-FR" dirty="0" err="1" smtClean="0"/>
              <a:t>charging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endParaRPr lang="fr-FR" dirty="0" smtClean="0"/>
          </a:p>
          <a:p>
            <a:r>
              <a:rPr lang="fr-FR" dirty="0" smtClean="0"/>
              <a:t>The tri-</a:t>
            </a:r>
            <a:r>
              <a:rPr lang="fr-FR" dirty="0" err="1" smtClean="0"/>
              <a:t>maxwellian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r>
              <a:rPr lang="fr-FR" dirty="0" smtClean="0"/>
              <a:t> </a:t>
            </a:r>
            <a:r>
              <a:rPr lang="fr-FR" dirty="0" err="1" smtClean="0"/>
              <a:t>suggested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conservative </a:t>
            </a:r>
            <a:r>
              <a:rPr lang="fr-FR" dirty="0" err="1" smtClean="0"/>
              <a:t>wrt</a:t>
            </a:r>
            <a:r>
              <a:rPr lang="fr-FR" dirty="0" smtClean="0"/>
              <a:t> to ECSS at </a:t>
            </a:r>
            <a:r>
              <a:rPr lang="fr-FR" dirty="0" err="1" smtClean="0"/>
              <a:t>daylight</a:t>
            </a:r>
            <a:r>
              <a:rPr lang="fr-FR" dirty="0" smtClean="0"/>
              <a:t>, but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smtClean="0"/>
              <a:t>more conservative in </a:t>
            </a:r>
            <a:r>
              <a:rPr lang="fr-FR" dirty="0" err="1" smtClean="0"/>
              <a:t>eclipse</a:t>
            </a:r>
            <a:r>
              <a:rPr lang="fr-FR" dirty="0" smtClean="0"/>
              <a:t>, at least on the </a:t>
            </a:r>
            <a:r>
              <a:rPr lang="fr-FR" dirty="0" err="1" smtClean="0"/>
              <a:t>selected</a:t>
            </a:r>
            <a:r>
              <a:rPr lang="fr-FR" dirty="0" smtClean="0"/>
              <a:t> </a:t>
            </a:r>
            <a:r>
              <a:rPr lang="fr-FR" dirty="0" err="1" smtClean="0"/>
              <a:t>telecom</a:t>
            </a:r>
            <a:r>
              <a:rPr lang="fr-FR" dirty="0" smtClean="0"/>
              <a:t> </a:t>
            </a:r>
            <a:r>
              <a:rPr lang="fr-FR" dirty="0" err="1" smtClean="0"/>
              <a:t>spacecraft</a:t>
            </a:r>
            <a:r>
              <a:rPr lang="fr-FR" dirty="0" smtClean="0"/>
              <a:t> design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spacecraft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 and </a:t>
            </a:r>
            <a:r>
              <a:rPr lang="fr-FR" dirty="0" err="1" smtClean="0"/>
              <a:t>materials</a:t>
            </a:r>
            <a:endParaRPr lang="fr-FR" dirty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suggested</a:t>
            </a:r>
            <a:r>
              <a:rPr lang="fr-FR" dirty="0" smtClean="0"/>
              <a:t> to </a:t>
            </a:r>
            <a:r>
              <a:rPr lang="fr-FR" dirty="0" err="1" smtClean="0"/>
              <a:t>assess</a:t>
            </a:r>
            <a:r>
              <a:rPr lang="fr-FR" dirty="0" smtClean="0"/>
              <a:t> </a:t>
            </a:r>
            <a:r>
              <a:rPr lang="fr-FR" dirty="0" err="1" smtClean="0"/>
              <a:t>spacecraft</a:t>
            </a:r>
            <a:r>
              <a:rPr lang="fr-FR" dirty="0" smtClean="0"/>
              <a:t> </a:t>
            </a:r>
            <a:r>
              <a:rPr lang="fr-FR" dirty="0" err="1" smtClean="0"/>
              <a:t>charging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‘</a:t>
            </a:r>
            <a:r>
              <a:rPr lang="fr-FR" dirty="0" err="1" smtClean="0"/>
              <a:t>severe</a:t>
            </a:r>
            <a:r>
              <a:rPr lang="fr-FR" dirty="0" smtClean="0"/>
              <a:t>’ </a:t>
            </a:r>
            <a:r>
              <a:rPr lang="fr-FR" dirty="0" err="1" smtClean="0"/>
              <a:t>environments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plasma </a:t>
            </a:r>
            <a:r>
              <a:rPr lang="fr-FR" dirty="0" err="1" smtClean="0"/>
              <a:t>measured</a:t>
            </a:r>
            <a:r>
              <a:rPr lang="fr-FR" dirty="0" smtClean="0"/>
              <a:t> by LANL </a:t>
            </a:r>
            <a:r>
              <a:rPr lang="fr-FR" dirty="0" err="1" smtClean="0"/>
              <a:t>probably</a:t>
            </a:r>
            <a:r>
              <a:rPr lang="fr-FR" dirty="0" smtClean="0"/>
              <a:t> at the </a:t>
            </a:r>
            <a:r>
              <a:rPr lang="fr-FR" dirty="0" err="1" smtClean="0"/>
              <a:t>root</a:t>
            </a:r>
            <a:r>
              <a:rPr lang="fr-FR" dirty="0" smtClean="0"/>
              <a:t> of a </a:t>
            </a:r>
            <a:r>
              <a:rPr lang="fr-FR" dirty="0" err="1" smtClean="0"/>
              <a:t>number</a:t>
            </a:r>
            <a:r>
              <a:rPr lang="fr-FR" dirty="0" smtClean="0"/>
              <a:t> of anomalies on GEO satellites</a:t>
            </a:r>
          </a:p>
          <a:p>
            <a:endParaRPr lang="fr-FR" dirty="0"/>
          </a:p>
          <a:p>
            <a:r>
              <a:rPr lang="fr-FR" dirty="0" smtClean="0"/>
              <a:t>Perspectives</a:t>
            </a:r>
          </a:p>
          <a:p>
            <a:pPr lvl="1"/>
            <a:r>
              <a:rPr lang="fr-FR" dirty="0" smtClean="0"/>
              <a:t>MEO </a:t>
            </a:r>
            <a:r>
              <a:rPr lang="fr-FR" dirty="0" err="1" smtClean="0"/>
              <a:t>charging</a:t>
            </a:r>
            <a:r>
              <a:rPr lang="fr-FR" dirty="0" smtClean="0"/>
              <a:t> (Van Allen probes)</a:t>
            </a:r>
          </a:p>
          <a:p>
            <a:pPr lvl="1"/>
            <a:r>
              <a:rPr lang="fr-FR" dirty="0" smtClean="0"/>
              <a:t>PEO </a:t>
            </a:r>
            <a:r>
              <a:rPr lang="fr-FR" dirty="0" err="1" smtClean="0"/>
              <a:t>charging</a:t>
            </a:r>
            <a:r>
              <a:rPr lang="fr-FR" dirty="0" smtClean="0"/>
              <a:t> (Ambre detector on Jason-3)</a:t>
            </a:r>
          </a:p>
          <a:p>
            <a:pPr lvl="1"/>
            <a:r>
              <a:rPr lang="fr-FR" dirty="0" smtClean="0"/>
              <a:t>‘</a:t>
            </a:r>
            <a:r>
              <a:rPr lang="fr-FR" dirty="0" err="1"/>
              <a:t>E</a:t>
            </a:r>
            <a:r>
              <a:rPr lang="fr-FR" dirty="0" err="1" smtClean="0"/>
              <a:t>xtreme</a:t>
            </a:r>
            <a:r>
              <a:rPr lang="fr-FR" dirty="0" smtClean="0"/>
              <a:t>’ </a:t>
            </a:r>
            <a:r>
              <a:rPr lang="fr-FR" dirty="0" err="1" smtClean="0"/>
              <a:t>events</a:t>
            </a:r>
            <a:r>
              <a:rPr lang="fr-FR" dirty="0" smtClean="0"/>
              <a:t> (</a:t>
            </a:r>
            <a:r>
              <a:rPr lang="fr-FR" dirty="0" err="1" smtClean="0"/>
              <a:t>Spacestorm</a:t>
            </a:r>
            <a:r>
              <a:rPr lang="fr-FR" dirty="0" smtClean="0"/>
              <a:t> UE </a:t>
            </a:r>
            <a:r>
              <a:rPr lang="fr-FR" dirty="0" err="1" smtClean="0"/>
              <a:t>project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Adaptation of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 smtClean="0"/>
              <a:t>chambers</a:t>
            </a:r>
            <a:r>
              <a:rPr lang="fr-FR" dirty="0" smtClean="0"/>
              <a:t> (ONERA/SIRENE)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4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work was funded by CNES R&amp;D program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Part of the </a:t>
            </a:r>
            <a:r>
              <a:rPr lang="en-US" dirty="0" smtClean="0"/>
              <a:t>research </a:t>
            </a:r>
            <a:r>
              <a:rPr lang="en-US" dirty="0"/>
              <a:t>leading to these results funded in part by the European Union Seventh </a:t>
            </a:r>
          </a:p>
          <a:p>
            <a:pPr marL="0" indent="0">
              <a:buNone/>
            </a:pPr>
            <a:r>
              <a:rPr lang="en-US" dirty="0"/>
              <a:t>Framework </a:t>
            </a:r>
            <a:r>
              <a:rPr lang="en-US" dirty="0" err="1"/>
              <a:t>Programme</a:t>
            </a:r>
            <a:r>
              <a:rPr lang="en-US" dirty="0"/>
              <a:t> (FP7) under grant agreement No 606716 SPACESTORM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authors thank R</a:t>
            </a:r>
            <a:r>
              <a:rPr lang="en-US" dirty="0"/>
              <a:t>. </a:t>
            </a:r>
            <a:r>
              <a:rPr lang="en-US" dirty="0" err="1"/>
              <a:t>Friedel</a:t>
            </a:r>
            <a:r>
              <a:rPr lang="en-US" dirty="0"/>
              <a:t>, G. Reeves, M. </a:t>
            </a:r>
            <a:r>
              <a:rPr lang="en-US" dirty="0" smtClean="0"/>
              <a:t>Thomsen and </a:t>
            </a:r>
            <a:r>
              <a:rPr lang="en-US" dirty="0"/>
              <a:t>M. Henderson </a:t>
            </a:r>
            <a:r>
              <a:rPr lang="en-US" dirty="0" smtClean="0"/>
              <a:t>from LANL for sharing data</a:t>
            </a:r>
            <a:endParaRPr lang="en-US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4FF2-4E80-4551-91FB-8CD04F91F71A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16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Choi 2011, electron &lt; 100 </a:t>
            </a:r>
            <a:r>
              <a:rPr lang="en-US" dirty="0" err="1" smtClean="0"/>
              <a:t>keV</a:t>
            </a:r>
            <a:r>
              <a:rPr lang="en-US" dirty="0" smtClean="0"/>
              <a:t> seem to have similar behaviors with spacecraft anomalies 1997-2009</a:t>
            </a:r>
          </a:p>
          <a:p>
            <a:pPr lvl="1"/>
            <a:r>
              <a:rPr lang="en-US" dirty="0" smtClean="0"/>
              <a:t>95 anomalies from Satellite News Digest</a:t>
            </a:r>
          </a:p>
          <a:p>
            <a:pPr lvl="1"/>
            <a:r>
              <a:rPr lang="en-US" dirty="0" smtClean="0"/>
              <a:t>32 anomalies </a:t>
            </a:r>
            <a:r>
              <a:rPr lang="en-US" dirty="0"/>
              <a:t>with known </a:t>
            </a:r>
            <a:r>
              <a:rPr lang="en-US" dirty="0" smtClean="0"/>
              <a:t>times: 72 % (23/32) in night sector, with high </a:t>
            </a:r>
            <a:r>
              <a:rPr lang="en-US" dirty="0" err="1" smtClean="0"/>
              <a:t>kp</a:t>
            </a:r>
            <a:r>
              <a:rPr lang="en-US" dirty="0" smtClean="0"/>
              <a:t> index, correlation with 50-75 </a:t>
            </a:r>
            <a:r>
              <a:rPr lang="en-US" dirty="0" err="1" smtClean="0"/>
              <a:t>keV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</a:p>
          <a:p>
            <a:pPr lvl="1"/>
            <a:r>
              <a:rPr lang="en-US" dirty="0" smtClean="0"/>
              <a:t>Seasonal effects: increased </a:t>
            </a:r>
            <a:r>
              <a:rPr lang="en-US" dirty="0" err="1" smtClean="0"/>
              <a:t>kp</a:t>
            </a:r>
            <a:r>
              <a:rPr lang="en-US" dirty="0" smtClean="0"/>
              <a:t> and eclipse situations during equinox seasons</a:t>
            </a:r>
          </a:p>
          <a:p>
            <a:pPr lvl="1"/>
            <a:r>
              <a:rPr lang="en-US" dirty="0" smtClean="0"/>
              <a:t>Probable cause for anomalies = surface charging  by electron injection in the geomagnetic tail causing electrostatic discharges (ESD)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4" y="3381982"/>
            <a:ext cx="3591102" cy="30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706352" y="6478109"/>
            <a:ext cx="117211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latin typeface="+mj-lt"/>
              </a:rPr>
              <a:t>Choi et al. 2011</a:t>
            </a:r>
            <a:endParaRPr lang="fr-FR" sz="1100" i="1" dirty="0">
              <a:latin typeface="+mj-lt"/>
            </a:endParaRPr>
          </a:p>
        </p:txBody>
      </p:sp>
      <p:pic>
        <p:nvPicPr>
          <p:cNvPr id="1027" name="Picture 3" descr="U:\PRESENTATIONS\SPINE\2017-ESTEC\IMAGES\Choi-anomailes-s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497050"/>
            <a:ext cx="47053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spacecraft design phase, the risk assessment combines two approaches</a:t>
            </a:r>
          </a:p>
          <a:p>
            <a:pPr lvl="1"/>
            <a:r>
              <a:rPr lang="en-US" dirty="0" smtClean="0"/>
              <a:t>Surface charging risk is generally assessed at spacecraft scale by using computational tools (SPIS, NASCAP, MUSCAT, etc.) </a:t>
            </a:r>
          </a:p>
          <a:p>
            <a:pPr lvl="1"/>
            <a:r>
              <a:rPr lang="en-US" dirty="0" smtClean="0"/>
              <a:t>Threshold and effects of ESDs assessed by testing in order to limit/avoid power losses on solar cells for instance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0" y="2576053"/>
            <a:ext cx="8997950" cy="12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kern="0" dirty="0" smtClean="0"/>
              <a:t>Knowing the ‘severe’ and ‘extreme’ environments at GEO/MEO is of prime importance</a:t>
            </a:r>
          </a:p>
          <a:p>
            <a:pPr marL="534987" lvl="2">
              <a:buClr>
                <a:srgbClr val="660066"/>
              </a:buClr>
            </a:pPr>
            <a:r>
              <a:rPr lang="en-US" kern="0" dirty="0" smtClean="0"/>
              <a:t>Worst-case environments from guidelines (ECSS, NASA) defined in the 80’s</a:t>
            </a:r>
          </a:p>
          <a:p>
            <a:pPr marL="534987" lvl="2">
              <a:buClr>
                <a:srgbClr val="660066"/>
              </a:buClr>
            </a:pPr>
            <a:r>
              <a:rPr lang="en-US" kern="0" dirty="0" smtClean="0"/>
              <a:t>More recent data can be used to check that guidelines remain conservative and/or to propose new environment specifications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0" y="3865108"/>
            <a:ext cx="8997950" cy="219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marL="180975" lvl="1">
              <a:buClr>
                <a:srgbClr val="660066"/>
              </a:buClr>
            </a:pPr>
            <a:r>
              <a:rPr lang="en-US" sz="1600" kern="0" dirty="0" smtClean="0">
                <a:ea typeface="+mn-ea"/>
                <a:cs typeface="+mn-cs"/>
              </a:rPr>
              <a:t>Objectives</a:t>
            </a:r>
          </a:p>
          <a:p>
            <a:pPr marL="534987" lvl="2">
              <a:buClr>
                <a:srgbClr val="660066"/>
              </a:buClr>
            </a:pPr>
            <a:r>
              <a:rPr lang="en-US" kern="0" dirty="0" err="1" smtClean="0"/>
              <a:t>Analyse</a:t>
            </a:r>
            <a:r>
              <a:rPr lang="en-US" kern="0" dirty="0" smtClean="0"/>
              <a:t> 15 years of data on LANL spacecraft at GEO</a:t>
            </a:r>
          </a:p>
          <a:p>
            <a:pPr marL="534987" lvl="2">
              <a:buClr>
                <a:srgbClr val="660066"/>
              </a:buClr>
            </a:pPr>
            <a:r>
              <a:rPr lang="en-US" kern="0" dirty="0" smtClean="0"/>
              <a:t>Investigate possible correlation with anomalies from Choi 2011</a:t>
            </a:r>
          </a:p>
          <a:p>
            <a:pPr marL="534987" lvl="2">
              <a:buClr>
                <a:srgbClr val="660066"/>
              </a:buClr>
            </a:pPr>
            <a:r>
              <a:rPr lang="en-US" kern="0" dirty="0" smtClean="0"/>
              <a:t>Compare with guidelines</a:t>
            </a:r>
          </a:p>
          <a:p>
            <a:pPr marL="534987" lvl="2">
              <a:buClr>
                <a:srgbClr val="660066"/>
              </a:buClr>
            </a:pPr>
            <a:endParaRPr lang="en-US" sz="1600" kern="0" dirty="0" smtClean="0">
              <a:ea typeface="+mn-ea"/>
              <a:cs typeface="+mn-cs"/>
            </a:endParaRPr>
          </a:p>
          <a:p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6840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smtClean="0"/>
              <a:t> LANL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36675"/>
            <a:ext cx="8997950" cy="1072696"/>
          </a:xfrm>
        </p:spPr>
        <p:txBody>
          <a:bodyPr/>
          <a:lstStyle/>
          <a:p>
            <a:r>
              <a:rPr lang="en-US" dirty="0" smtClean="0"/>
              <a:t>Analysis of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GEO LANL </a:t>
            </a:r>
            <a:r>
              <a:rPr lang="en-US" dirty="0" smtClean="0"/>
              <a:t>satellites data</a:t>
            </a:r>
          </a:p>
          <a:p>
            <a:pPr lvl="1"/>
            <a:r>
              <a:rPr lang="en-US" dirty="0" smtClean="0"/>
              <a:t>1989-049</a:t>
            </a:r>
            <a:r>
              <a:rPr lang="en-US" dirty="0"/>
              <a:t>, 1990-095, 1991-080, 1994-084, LANL-97A, LANL-01A, </a:t>
            </a:r>
            <a:r>
              <a:rPr lang="en-US" dirty="0" smtClean="0"/>
              <a:t>LANL-02A: &gt; 60 satellites-years</a:t>
            </a:r>
          </a:p>
          <a:p>
            <a:pPr lvl="1"/>
            <a:r>
              <a:rPr lang="en-US" dirty="0" smtClean="0"/>
              <a:t>Electron </a:t>
            </a:r>
            <a:r>
              <a:rPr lang="en-US" dirty="0"/>
              <a:t>and proton detectors from 1 keV up to some </a:t>
            </a:r>
            <a:r>
              <a:rPr lang="en-US" dirty="0" smtClean="0"/>
              <a:t>MeV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6957142" y="5152041"/>
            <a:ext cx="146867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latin typeface="+mj-lt"/>
              </a:rPr>
              <a:t>Thomsen et al. 2013</a:t>
            </a:r>
            <a:endParaRPr lang="fr-FR" sz="1100" i="1" dirty="0">
              <a:latin typeface="+mj-lt"/>
            </a:endParaRPr>
          </a:p>
        </p:txBody>
      </p:sp>
      <p:pic>
        <p:nvPicPr>
          <p:cNvPr id="4" name="Picture 2" descr="U:\PRESENTATIONS\SPINE\2017-ESTEC\IMAGES\Thomsen-po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94" y="4103558"/>
            <a:ext cx="31623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U:\PRESENTATIONS\SPINE\2017-ESTEC\IMAGES\Thomsen-po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" y="4046408"/>
            <a:ext cx="3143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0" y="2293258"/>
            <a:ext cx="8997950" cy="55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r>
              <a:rPr lang="en-US" kern="0" dirty="0" smtClean="0"/>
              <a:t> Thomsen-2013 analyzed 13 years of data from 1995 to 2007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-2956" y="3286225"/>
            <a:ext cx="8997950" cy="75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Increased probability in equinox seasons (march-</a:t>
            </a:r>
            <a:r>
              <a:rPr lang="en-US" kern="0" dirty="0" err="1" smtClean="0"/>
              <a:t>april</a:t>
            </a:r>
            <a:r>
              <a:rPr lang="en-US" kern="0" dirty="0" smtClean="0"/>
              <a:t>; sept-</a:t>
            </a:r>
            <a:r>
              <a:rPr lang="en-US" kern="0" dirty="0" err="1" smtClean="0"/>
              <a:t>oct</a:t>
            </a:r>
            <a:r>
              <a:rPr lang="en-US" kern="0" dirty="0" smtClean="0"/>
              <a:t>)</a:t>
            </a:r>
          </a:p>
          <a:p>
            <a:pPr lvl="1"/>
            <a:r>
              <a:rPr lang="en-US" kern="0" dirty="0" smtClean="0"/>
              <a:t>Best correlation with 8 </a:t>
            </a:r>
            <a:r>
              <a:rPr lang="en-US" kern="0" dirty="0" err="1" smtClean="0"/>
              <a:t>keV</a:t>
            </a:r>
            <a:r>
              <a:rPr lang="en-US" kern="0" dirty="0" smtClean="0"/>
              <a:t> electron flux if threshold of 1.4×10</a:t>
            </a:r>
            <a:r>
              <a:rPr lang="en-US" kern="0" baseline="30000" dirty="0" smtClean="0"/>
              <a:t>3</a:t>
            </a:r>
            <a:r>
              <a:rPr lang="en-US" kern="0" dirty="0" smtClean="0"/>
              <a:t> cm</a:t>
            </a:r>
            <a:r>
              <a:rPr lang="en-US" kern="0" baseline="30000" dirty="0" smtClean="0"/>
              <a:t>-2</a:t>
            </a:r>
            <a:r>
              <a:rPr lang="en-US" kern="0" dirty="0" smtClean="0"/>
              <a:t>.s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.sr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.eV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 is exceeded</a:t>
            </a:r>
          </a:p>
          <a:p>
            <a:pPr lvl="1"/>
            <a:r>
              <a:rPr lang="en-US" u="sng" kern="0" dirty="0" smtClean="0"/>
              <a:t>Same statistical dependence as anomalies from Choi-2011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0" y="2549270"/>
            <a:ext cx="8997950" cy="73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Large negative potential (&lt; -100 V) seen during </a:t>
            </a:r>
            <a:r>
              <a:rPr lang="en-US" kern="0" dirty="0" err="1" smtClean="0"/>
              <a:t>geomagnetically</a:t>
            </a:r>
            <a:r>
              <a:rPr lang="en-US" kern="0" dirty="0" smtClean="0"/>
              <a:t> active times, in the region surrounding midnight local time</a:t>
            </a:r>
          </a:p>
          <a:p>
            <a:pPr lvl="1"/>
            <a:r>
              <a:rPr lang="en-US" kern="0" dirty="0" smtClean="0"/>
              <a:t>Increased probability in the declining phase of the solar cycle 2003-2004</a:t>
            </a:r>
          </a:p>
        </p:txBody>
      </p:sp>
    </p:spTree>
    <p:extLst>
      <p:ext uri="{BB962C8B-B14F-4D97-AF65-F5344CB8AC3E}">
        <p14:creationId xmlns:p14="http://schemas.microsoft.com/office/powerpoint/2010/main" val="18453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smtClean="0"/>
              <a:t> LANL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36675"/>
            <a:ext cx="8997950" cy="1174296"/>
          </a:xfrm>
        </p:spPr>
        <p:txBody>
          <a:bodyPr/>
          <a:lstStyle/>
          <a:p>
            <a:r>
              <a:rPr lang="en-US" dirty="0" smtClean="0"/>
              <a:t>15 years of data from 1989 to 2005 : additional statistical information </a:t>
            </a:r>
          </a:p>
          <a:p>
            <a:pPr lvl="1"/>
            <a:r>
              <a:rPr lang="en-US" dirty="0" smtClean="0"/>
              <a:t>Electron and proton spectra corrected by the spacecraft potential : </a:t>
            </a:r>
            <a:r>
              <a:rPr lang="en-US" dirty="0" err="1" smtClean="0"/>
              <a:t>eg</a:t>
            </a:r>
            <a:r>
              <a:rPr lang="en-US" dirty="0" smtClean="0"/>
              <a:t>. 8 keV electron measured by -2 kV spacecraft </a:t>
            </a:r>
            <a:r>
              <a:rPr lang="en-US" dirty="0" smtClean="0">
                <a:sym typeface="Wingdings" panose="05000000000000000000" pitchFamily="2" charset="2"/>
              </a:rPr>
              <a:t>mean that initial electron energy was 10 keV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Electron spectra binned in 10-50 keV, 50-100 keV, 100-200 keV ranges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720725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09" y="3895350"/>
            <a:ext cx="3727050" cy="288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4834359" y="3895351"/>
            <a:ext cx="3451255" cy="2474864"/>
            <a:chOff x="4805331" y="3515836"/>
            <a:chExt cx="4464496" cy="2850663"/>
          </a:xfrm>
        </p:grpSpPr>
        <p:pic>
          <p:nvPicPr>
            <p:cNvPr id="11" name="Picture 2" descr="D:\mateo\Documents\ETUDES\ETUDES-EU\2014-SPACESTORM\R2.21800.SpaceStorm\Meetings-teleconf\2017.FinalReview\Close-Out\Nowcast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31" y="3515836"/>
              <a:ext cx="4464496" cy="285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à coins arrondis 11"/>
            <p:cNvSpPr/>
            <p:nvPr/>
          </p:nvSpPr>
          <p:spPr>
            <a:xfrm>
              <a:off x="6677539" y="3882257"/>
              <a:ext cx="936104" cy="158417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2368162"/>
            <a:ext cx="8997950" cy="16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>
                <a:sym typeface="Wingdings" panose="05000000000000000000" pitchFamily="2" charset="2"/>
              </a:rPr>
              <a:t>Best correlation of potentials with 10-50 </a:t>
            </a:r>
            <a:r>
              <a:rPr lang="en-US" kern="0" dirty="0" err="1" smtClean="0">
                <a:sym typeface="Wingdings" panose="05000000000000000000" pitchFamily="2" charset="2"/>
              </a:rPr>
              <a:t>keV</a:t>
            </a:r>
            <a:r>
              <a:rPr lang="en-US" kern="0" dirty="0" smtClean="0">
                <a:sym typeface="Wingdings" panose="05000000000000000000" pitchFamily="2" charset="2"/>
              </a:rPr>
              <a:t> (consistent with Thomsen-2013). Probability to get a voltage below -1000 V is </a:t>
            </a:r>
          </a:p>
          <a:p>
            <a:pPr lvl="2"/>
            <a:r>
              <a:rPr lang="en-US" kern="0" dirty="0" smtClean="0">
                <a:sym typeface="Wingdings" panose="05000000000000000000" pitchFamily="2" charset="2"/>
              </a:rPr>
              <a:t>20 % if 10-50 </a:t>
            </a:r>
            <a:r>
              <a:rPr lang="en-US" kern="0" dirty="0" err="1" smtClean="0">
                <a:sym typeface="Wingdings" panose="05000000000000000000" pitchFamily="2" charset="2"/>
              </a:rPr>
              <a:t>keV</a:t>
            </a:r>
            <a:r>
              <a:rPr lang="en-US" kern="0" dirty="0" smtClean="0">
                <a:sym typeface="Wingdings" panose="05000000000000000000" pitchFamily="2" charset="2"/>
              </a:rPr>
              <a:t> electron flux exceeds 2 </a:t>
            </a:r>
            <a:r>
              <a:rPr lang="en-US" kern="0" dirty="0" smtClean="0"/>
              <a:t>×10</a:t>
            </a:r>
            <a:r>
              <a:rPr lang="en-US" kern="0" baseline="30000" dirty="0" smtClean="0"/>
              <a:t>8</a:t>
            </a:r>
            <a:r>
              <a:rPr lang="en-US" kern="0" dirty="0" smtClean="0"/>
              <a:t> cm</a:t>
            </a:r>
            <a:r>
              <a:rPr lang="en-US" kern="0" baseline="30000" dirty="0" smtClean="0"/>
              <a:t>-2</a:t>
            </a:r>
            <a:r>
              <a:rPr lang="en-US" kern="0" dirty="0" smtClean="0"/>
              <a:t>.s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.sr</a:t>
            </a:r>
            <a:r>
              <a:rPr lang="en-US" kern="0" baseline="30000" dirty="0" smtClean="0"/>
              <a:t>-1 </a:t>
            </a:r>
            <a:r>
              <a:rPr lang="en-US" kern="0" dirty="0" smtClean="0"/>
              <a:t>(0.01 % of the time)</a:t>
            </a:r>
          </a:p>
          <a:p>
            <a:pPr lvl="2"/>
            <a:r>
              <a:rPr lang="en-US" kern="0" dirty="0" smtClean="0"/>
              <a:t>10 % </a:t>
            </a:r>
            <a:r>
              <a:rPr lang="en-US" kern="0" dirty="0" smtClean="0">
                <a:sym typeface="Wingdings" panose="05000000000000000000" pitchFamily="2" charset="2"/>
              </a:rPr>
              <a:t>if 10-50 </a:t>
            </a:r>
            <a:r>
              <a:rPr lang="en-US" kern="0" dirty="0" err="1" smtClean="0">
                <a:sym typeface="Wingdings" panose="05000000000000000000" pitchFamily="2" charset="2"/>
              </a:rPr>
              <a:t>keV</a:t>
            </a:r>
            <a:r>
              <a:rPr lang="en-US" kern="0" dirty="0" smtClean="0">
                <a:sym typeface="Wingdings" panose="05000000000000000000" pitchFamily="2" charset="2"/>
              </a:rPr>
              <a:t> electron flux is 1-2 </a:t>
            </a:r>
            <a:r>
              <a:rPr lang="en-US" kern="0" dirty="0" smtClean="0"/>
              <a:t>×10</a:t>
            </a:r>
            <a:r>
              <a:rPr lang="en-US" kern="0" baseline="30000" dirty="0" smtClean="0"/>
              <a:t>8</a:t>
            </a:r>
            <a:r>
              <a:rPr lang="en-US" kern="0" dirty="0" smtClean="0"/>
              <a:t> cm</a:t>
            </a:r>
            <a:r>
              <a:rPr lang="en-US" kern="0" baseline="30000" dirty="0" smtClean="0"/>
              <a:t>-2</a:t>
            </a:r>
            <a:r>
              <a:rPr lang="en-US" kern="0" dirty="0" smtClean="0"/>
              <a:t>.s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.sr</a:t>
            </a:r>
            <a:r>
              <a:rPr lang="en-US" kern="0" baseline="30000" dirty="0" smtClean="0"/>
              <a:t>-1 </a:t>
            </a:r>
            <a:r>
              <a:rPr lang="en-US" kern="0" dirty="0" smtClean="0"/>
              <a:t>(1 % of the time)</a:t>
            </a:r>
          </a:p>
          <a:p>
            <a:pPr lvl="2"/>
            <a:r>
              <a:rPr lang="en-US" kern="0" dirty="0" smtClean="0"/>
              <a:t>1 % </a:t>
            </a:r>
            <a:r>
              <a:rPr lang="en-US" kern="0" dirty="0" smtClean="0">
                <a:sym typeface="Wingdings" panose="05000000000000000000" pitchFamily="2" charset="2"/>
              </a:rPr>
              <a:t>if 10-50 </a:t>
            </a:r>
            <a:r>
              <a:rPr lang="en-US" kern="0" dirty="0" err="1" smtClean="0">
                <a:sym typeface="Wingdings" panose="05000000000000000000" pitchFamily="2" charset="2"/>
              </a:rPr>
              <a:t>keV</a:t>
            </a:r>
            <a:r>
              <a:rPr lang="en-US" kern="0" dirty="0" smtClean="0">
                <a:sym typeface="Wingdings" panose="05000000000000000000" pitchFamily="2" charset="2"/>
              </a:rPr>
              <a:t> electron flux is 0.4-1 </a:t>
            </a:r>
            <a:r>
              <a:rPr lang="en-US" kern="0" dirty="0" smtClean="0"/>
              <a:t>×10</a:t>
            </a:r>
            <a:r>
              <a:rPr lang="en-US" kern="0" baseline="30000" dirty="0" smtClean="0"/>
              <a:t>8</a:t>
            </a:r>
            <a:r>
              <a:rPr lang="en-US" kern="0" dirty="0" smtClean="0"/>
              <a:t> cm</a:t>
            </a:r>
            <a:r>
              <a:rPr lang="en-US" kern="0" baseline="30000" dirty="0" smtClean="0"/>
              <a:t>-2</a:t>
            </a:r>
            <a:r>
              <a:rPr lang="en-US" kern="0" dirty="0" smtClean="0"/>
              <a:t>.s</a:t>
            </a:r>
            <a:r>
              <a:rPr lang="en-US" kern="0" baseline="30000" dirty="0" smtClean="0"/>
              <a:t>-1</a:t>
            </a:r>
            <a:r>
              <a:rPr lang="en-US" kern="0" dirty="0" smtClean="0"/>
              <a:t>.sr</a:t>
            </a:r>
            <a:r>
              <a:rPr lang="en-US" kern="0" baseline="30000" dirty="0" smtClean="0"/>
              <a:t>-1 </a:t>
            </a:r>
            <a:r>
              <a:rPr lang="en-US" kern="0" dirty="0" smtClean="0"/>
              <a:t>(10 % of the time)</a:t>
            </a:r>
          </a:p>
          <a:p>
            <a:pPr lvl="2"/>
            <a:endParaRPr lang="en-US" kern="0" dirty="0" smtClean="0"/>
          </a:p>
          <a:p>
            <a:pPr marL="720725" lvl="2" indent="0">
              <a:buFont typeface="Times" pitchFamily="18" charset="0"/>
              <a:buNone/>
            </a:pP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-2027" y="3583784"/>
            <a:ext cx="8997950" cy="63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Used in </a:t>
            </a:r>
            <a:r>
              <a:rPr lang="en-US" kern="0" dirty="0" err="1" smtClean="0"/>
              <a:t>Spacestorm</a:t>
            </a:r>
            <a:r>
              <a:rPr lang="en-US" kern="0" dirty="0" smtClean="0"/>
              <a:t> Satellite Risk Indicators webpage </a:t>
            </a:r>
            <a:r>
              <a:rPr lang="en-US" u="sng" kern="0" dirty="0" smtClean="0">
                <a:solidFill>
                  <a:srgbClr val="0000FF"/>
                </a:solidFill>
              </a:rPr>
              <a:t>http://www.risk.spacestorm.eu/</a:t>
            </a:r>
          </a:p>
          <a:p>
            <a:pPr lvl="1"/>
            <a:endParaRPr lang="en-US" kern="0" dirty="0" smtClean="0"/>
          </a:p>
          <a:p>
            <a:pPr lvl="2"/>
            <a:endParaRPr lang="en-US" kern="0" dirty="0" smtClean="0"/>
          </a:p>
          <a:p>
            <a:pPr marL="720725" lvl="2" indent="0">
              <a:buFont typeface="Times" pitchFamily="18" charset="0"/>
              <a:buNone/>
            </a:pP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175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2135261"/>
            <a:ext cx="8997950" cy="98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Solar-cycle dependence : least probability during solar minimum  (1996), </a:t>
            </a:r>
          </a:p>
          <a:p>
            <a:pPr marL="360363" lvl="1" indent="0">
              <a:buFont typeface="Times" pitchFamily="18" charset="0"/>
              <a:buNone/>
            </a:pPr>
            <a:r>
              <a:rPr lang="en-US" kern="0" dirty="0" smtClean="0"/>
              <a:t>	more probable during declining phase (1992-1993; 2003-2004)</a:t>
            </a:r>
          </a:p>
          <a:p>
            <a:pPr lvl="1"/>
            <a:r>
              <a:rPr lang="en-US" kern="0" dirty="0" smtClean="0"/>
              <a:t>Spacecraft potential &lt; -100 V down to -1500 V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8965"/>
            <a:ext cx="8997950" cy="7969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Maximum electron fluxes above 10 keV [</a:t>
            </a:r>
            <a:r>
              <a:rPr lang="en-US" b="1" dirty="0" smtClean="0"/>
              <a:t>FE10k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Averaged over 15 minutes; </a:t>
            </a:r>
            <a:r>
              <a:rPr lang="en-US" dirty="0" err="1" smtClean="0"/>
              <a:t>declustering</a:t>
            </a:r>
            <a:r>
              <a:rPr lang="en-US" dirty="0" smtClean="0"/>
              <a:t> by selection of maximum flux each month on each spacecraft (&gt;600 events); selection of  top 100 events over all spacecraft-month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keV</a:t>
            </a:r>
            <a:r>
              <a:rPr lang="en-US" dirty="0"/>
              <a:t> electron flux &gt; 4×10</a:t>
            </a:r>
            <a:r>
              <a:rPr lang="en-US" baseline="30000" dirty="0"/>
              <a:t>3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.s</a:t>
            </a:r>
            <a:r>
              <a:rPr lang="en-US" baseline="30000" dirty="0"/>
              <a:t>-1</a:t>
            </a:r>
            <a:r>
              <a:rPr lang="en-US" dirty="0"/>
              <a:t>.sr</a:t>
            </a:r>
            <a:r>
              <a:rPr lang="en-US" baseline="30000" dirty="0"/>
              <a:t>-1</a:t>
            </a:r>
            <a:r>
              <a:rPr lang="en-US" dirty="0"/>
              <a:t>.eV</a:t>
            </a:r>
            <a:r>
              <a:rPr lang="en-US" baseline="30000" dirty="0"/>
              <a:t>-1</a:t>
            </a:r>
            <a:r>
              <a:rPr lang="en-US" dirty="0"/>
              <a:t> (exceed Thomsen-2013 threshold)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6" y="3610079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61" y="3624597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29714" y="1698178"/>
            <a:ext cx="1668236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latin typeface="+mj-lt"/>
              </a:rPr>
              <a:t>Top </a:t>
            </a:r>
            <a:r>
              <a:rPr lang="fr-FR" sz="1400" b="1" i="1" dirty="0" err="1" smtClean="0">
                <a:latin typeface="+mj-lt"/>
              </a:rPr>
              <a:t>events</a:t>
            </a:r>
            <a:endParaRPr lang="fr-FR" sz="1400" b="1" i="1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April 5th 2004</a:t>
            </a:r>
          </a:p>
          <a:p>
            <a:r>
              <a:rPr lang="fr-FR" sz="1400" dirty="0" smtClean="0">
                <a:latin typeface="+mj-lt"/>
              </a:rPr>
              <a:t>July 15th, 2000</a:t>
            </a:r>
          </a:p>
          <a:p>
            <a:r>
              <a:rPr lang="fr-FR" sz="1400" dirty="0" err="1" smtClean="0">
                <a:latin typeface="+mj-lt"/>
              </a:rPr>
              <a:t>Oct</a:t>
            </a:r>
            <a:r>
              <a:rPr lang="fr-FR" sz="1400" dirty="0" smtClean="0">
                <a:latin typeface="+mj-lt"/>
              </a:rPr>
              <a:t> 29th, 2003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69157" y="4913083"/>
            <a:ext cx="3443304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+mj-lt"/>
              </a:rPr>
              <a:t>Related</a:t>
            </a:r>
            <a:r>
              <a:rPr lang="fr-FR" sz="1400" b="1" i="1" dirty="0" smtClean="0">
                <a:latin typeface="+mj-lt"/>
              </a:rPr>
              <a:t> anomalies ?</a:t>
            </a:r>
          </a:p>
          <a:p>
            <a:r>
              <a:rPr lang="fr-FR" sz="1400" dirty="0" smtClean="0">
                <a:latin typeface="+mj-lt"/>
              </a:rPr>
              <a:t>July 30th, 1999 (ANIK E2, </a:t>
            </a:r>
            <a:r>
              <a:rPr lang="fr-FR" sz="1400" dirty="0" err="1" smtClean="0">
                <a:latin typeface="+mj-lt"/>
              </a:rPr>
              <a:t>tmp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outage</a:t>
            </a:r>
            <a:r>
              <a:rPr lang="fr-FR" sz="1400" dirty="0" smtClean="0">
                <a:latin typeface="+mj-lt"/>
              </a:rPr>
              <a:t>)</a:t>
            </a:r>
          </a:p>
          <a:p>
            <a:r>
              <a:rPr lang="fr-FR" sz="1400" dirty="0" smtClean="0">
                <a:latin typeface="+mj-lt"/>
              </a:rPr>
              <a:t>Sept 12th, 1999 (PAS-8, </a:t>
            </a:r>
            <a:r>
              <a:rPr lang="fr-FR" sz="1400" dirty="0" err="1" smtClean="0">
                <a:latin typeface="+mj-lt"/>
              </a:rPr>
              <a:t>tmp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outage</a:t>
            </a:r>
            <a:r>
              <a:rPr lang="fr-FR" sz="1400" dirty="0" smtClean="0">
                <a:latin typeface="+mj-lt"/>
              </a:rPr>
              <a:t>)</a:t>
            </a:r>
          </a:p>
          <a:p>
            <a:r>
              <a:rPr lang="fr-FR" sz="1400" dirty="0" err="1" smtClean="0">
                <a:latin typeface="+mj-lt"/>
              </a:rPr>
              <a:t>Oct</a:t>
            </a:r>
            <a:r>
              <a:rPr lang="fr-FR" sz="1400" dirty="0" smtClean="0">
                <a:latin typeface="+mj-lt"/>
              </a:rPr>
              <a:t> 28th, 2003 (</a:t>
            </a:r>
            <a:r>
              <a:rPr lang="fr-FR" sz="1400" dirty="0" err="1" smtClean="0">
                <a:latin typeface="+mj-lt"/>
              </a:rPr>
              <a:t>Kodama</a:t>
            </a:r>
            <a:r>
              <a:rPr lang="fr-FR" sz="1400" dirty="0" smtClean="0">
                <a:latin typeface="+mj-lt"/>
              </a:rPr>
              <a:t>, </a:t>
            </a:r>
            <a:r>
              <a:rPr lang="fr-FR" sz="1400" dirty="0" err="1" smtClean="0">
                <a:latin typeface="+mj-lt"/>
              </a:rPr>
              <a:t>tmp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safe</a:t>
            </a:r>
            <a:r>
              <a:rPr lang="fr-FR" sz="1400" dirty="0" smtClean="0">
                <a:latin typeface="+mj-lt"/>
              </a:rPr>
              <a:t> mode)</a:t>
            </a:r>
          </a:p>
          <a:p>
            <a:r>
              <a:rPr lang="fr-FR" sz="1400" dirty="0" smtClean="0">
                <a:latin typeface="+mj-lt"/>
              </a:rPr>
              <a:t>Jan 17th, 2005 (JCSat1B, </a:t>
            </a:r>
            <a:r>
              <a:rPr lang="fr-FR" sz="1400" dirty="0" err="1" smtClean="0">
                <a:latin typeface="+mj-lt"/>
              </a:rPr>
              <a:t>tmp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outage</a:t>
            </a:r>
            <a:r>
              <a:rPr lang="fr-FR" sz="1400" dirty="0" smtClean="0">
                <a:latin typeface="+mj-lt"/>
              </a:rPr>
              <a:t>)</a:t>
            </a:r>
          </a:p>
          <a:p>
            <a:r>
              <a:rPr lang="fr-FR" sz="1400" dirty="0" smtClean="0">
                <a:latin typeface="+mj-lt"/>
              </a:rPr>
              <a:t>Sept 14th, 2005 (</a:t>
            </a:r>
            <a:r>
              <a:rPr lang="fr-FR" sz="1400" dirty="0" err="1" smtClean="0">
                <a:latin typeface="+mj-lt"/>
              </a:rPr>
              <a:t>Koreasat</a:t>
            </a:r>
            <a:r>
              <a:rPr lang="fr-FR" sz="1400" dirty="0" smtClean="0">
                <a:latin typeface="+mj-lt"/>
              </a:rPr>
              <a:t> 2, </a:t>
            </a:r>
            <a:r>
              <a:rPr lang="fr-FR" sz="1400" dirty="0" err="1" smtClean="0">
                <a:latin typeface="+mj-lt"/>
              </a:rPr>
              <a:t>tmp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outage</a:t>
            </a:r>
            <a:r>
              <a:rPr lang="fr-FR" sz="1400" dirty="0" smtClean="0">
                <a:latin typeface="+mj-lt"/>
              </a:rPr>
              <a:t>)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0" y="2880537"/>
            <a:ext cx="8997950" cy="7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Geomagnetic activity dependence: </a:t>
            </a:r>
            <a:r>
              <a:rPr lang="en-US" kern="0" dirty="0" err="1" smtClean="0"/>
              <a:t>kp</a:t>
            </a:r>
            <a:r>
              <a:rPr lang="en-US" kern="0" dirty="0" smtClean="0"/>
              <a:t> index greater than 4 and up to 9</a:t>
            </a:r>
          </a:p>
          <a:p>
            <a:pPr lvl="1"/>
            <a:r>
              <a:rPr lang="en-US" kern="0" dirty="0" smtClean="0"/>
              <a:t>MLT dependence: 9 PM - 6 AM night sector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0" y="3407990"/>
            <a:ext cx="8997950" cy="5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Unclear seasonal effect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142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0" y="2443870"/>
            <a:ext cx="8997950" cy="8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Seasonal effect:</a:t>
            </a:r>
            <a:r>
              <a:rPr lang="en-US" b="1" kern="0" dirty="0" smtClean="0"/>
              <a:t> equinoxes </a:t>
            </a:r>
            <a:r>
              <a:rPr lang="en-US" kern="0" dirty="0" smtClean="0"/>
              <a:t>(march-</a:t>
            </a:r>
            <a:r>
              <a:rPr lang="en-US" kern="0" dirty="0" err="1" smtClean="0"/>
              <a:t>april</a:t>
            </a:r>
            <a:r>
              <a:rPr lang="en-US" kern="0" dirty="0" smtClean="0"/>
              <a:t>; sept-</a:t>
            </a:r>
            <a:r>
              <a:rPr lang="en-US" kern="0" dirty="0" err="1" smtClean="0"/>
              <a:t>oct</a:t>
            </a:r>
            <a:r>
              <a:rPr lang="en-US" kern="0" dirty="0" smtClean="0"/>
              <a:t>) </a:t>
            </a:r>
            <a:r>
              <a:rPr lang="en-US" kern="0" dirty="0" smtClean="0">
                <a:sym typeface="Wingdings" panose="05000000000000000000" pitchFamily="2" charset="2"/>
              </a:rPr>
              <a:t> </a:t>
            </a:r>
            <a:r>
              <a:rPr lang="en-US" b="1" kern="0" dirty="0" smtClean="0">
                <a:sym typeface="Wingdings" panose="05000000000000000000" pitchFamily="2" charset="2"/>
              </a:rPr>
              <a:t>high probability in eclipse </a:t>
            </a:r>
            <a:endParaRPr lang="en-US" b="1" kern="0" dirty="0" smtClean="0"/>
          </a:p>
          <a:p>
            <a:pPr lvl="1"/>
            <a:r>
              <a:rPr lang="en-US" kern="0" dirty="0" smtClean="0"/>
              <a:t>High negative charging exceeds the eclipse duration from times to times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8965"/>
            <a:ext cx="8997950" cy="376006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Long durations with </a:t>
            </a:r>
            <a:r>
              <a:rPr lang="en-US" dirty="0"/>
              <a:t>potential &lt; -5000 V [</a:t>
            </a:r>
            <a:r>
              <a:rPr lang="en-US" b="1" dirty="0"/>
              <a:t>PG5k</a:t>
            </a:r>
            <a:r>
              <a:rPr lang="en-US" dirty="0" smtClean="0"/>
              <a:t>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3623123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37" y="3609743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943734" y="939657"/>
            <a:ext cx="2021077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latin typeface="+mj-lt"/>
              </a:rPr>
              <a:t>Top </a:t>
            </a:r>
            <a:r>
              <a:rPr lang="fr-FR" sz="1400" b="1" i="1" dirty="0" err="1" smtClean="0">
                <a:latin typeface="+mj-lt"/>
              </a:rPr>
              <a:t>event</a:t>
            </a:r>
            <a:endParaRPr lang="fr-FR" sz="1400" b="1" i="1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March 13th, 1997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89714" y="3056650"/>
            <a:ext cx="3915327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+mj-lt"/>
              </a:rPr>
              <a:t>Related</a:t>
            </a:r>
            <a:r>
              <a:rPr lang="fr-FR" sz="1400" b="1" i="1" dirty="0" smtClean="0">
                <a:latin typeface="+mj-lt"/>
              </a:rPr>
              <a:t> Anomalies ?</a:t>
            </a:r>
          </a:p>
          <a:p>
            <a:r>
              <a:rPr lang="fr-FR" sz="1400" dirty="0" smtClean="0">
                <a:latin typeface="+mj-lt"/>
              </a:rPr>
              <a:t>March 17th, 2004 (PAS-6, </a:t>
            </a:r>
            <a:r>
              <a:rPr lang="fr-FR" sz="1400" dirty="0" err="1" smtClean="0">
                <a:latin typeface="+mj-lt"/>
              </a:rPr>
              <a:t>pow</a:t>
            </a:r>
            <a:r>
              <a:rPr lang="fr-FR" sz="1400" dirty="0" smtClean="0">
                <a:latin typeface="+mj-lt"/>
              </a:rPr>
              <a:t> er </a:t>
            </a:r>
            <a:r>
              <a:rPr lang="fr-FR" sz="1400" dirty="0" err="1" smtClean="0">
                <a:latin typeface="+mj-lt"/>
              </a:rPr>
              <a:t>anomaly</a:t>
            </a:r>
            <a:r>
              <a:rPr lang="fr-FR" sz="1400" dirty="0" smtClean="0">
                <a:latin typeface="+mj-lt"/>
              </a:rPr>
              <a:t>)</a:t>
            </a:r>
          </a:p>
          <a:p>
            <a:r>
              <a:rPr lang="en-US" sz="1400" dirty="0" smtClean="0">
                <a:latin typeface="+mj-lt"/>
              </a:rPr>
              <a:t>Sept </a:t>
            </a:r>
            <a:r>
              <a:rPr lang="en-US" sz="1400" dirty="0">
                <a:latin typeface="+mj-lt"/>
              </a:rPr>
              <a:t>19th, 2003 (Telstar 4, total loss</a:t>
            </a:r>
            <a:r>
              <a:rPr lang="en-US" sz="1400" dirty="0" smtClean="0">
                <a:latin typeface="+mj-lt"/>
              </a:rPr>
              <a:t>)</a:t>
            </a:r>
            <a:endParaRPr lang="fr-FR" sz="1400" dirty="0" smtClean="0">
              <a:latin typeface="+mj-lt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0" y="1419335"/>
            <a:ext cx="8997950" cy="5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/>
              <a:t>8 </a:t>
            </a:r>
            <a:r>
              <a:rPr lang="en-US" kern="0" dirty="0" err="1"/>
              <a:t>keV</a:t>
            </a:r>
            <a:r>
              <a:rPr lang="en-US" kern="0" dirty="0"/>
              <a:t> electron flux &gt; 3×10</a:t>
            </a:r>
            <a:r>
              <a:rPr lang="en-US" kern="0" baseline="30000" dirty="0"/>
              <a:t>3</a:t>
            </a:r>
            <a:r>
              <a:rPr lang="en-US" kern="0" dirty="0"/>
              <a:t> cm</a:t>
            </a:r>
            <a:r>
              <a:rPr lang="en-US" kern="0" baseline="30000" dirty="0"/>
              <a:t>-2</a:t>
            </a:r>
            <a:r>
              <a:rPr lang="en-US" kern="0" dirty="0"/>
              <a:t>.s</a:t>
            </a:r>
            <a:r>
              <a:rPr lang="en-US" kern="0" baseline="30000" dirty="0"/>
              <a:t>-1</a:t>
            </a:r>
            <a:r>
              <a:rPr lang="en-US" kern="0" dirty="0"/>
              <a:t>.sr</a:t>
            </a:r>
            <a:r>
              <a:rPr lang="en-US" kern="0" baseline="30000" dirty="0"/>
              <a:t>-1</a:t>
            </a:r>
            <a:r>
              <a:rPr lang="en-US" kern="0" dirty="0"/>
              <a:t>.eV</a:t>
            </a:r>
            <a:r>
              <a:rPr lang="en-US" kern="0" baseline="30000" dirty="0"/>
              <a:t>-1</a:t>
            </a:r>
            <a:r>
              <a:rPr lang="en-US" kern="0" dirty="0"/>
              <a:t> (exceeds Thomsen-2013 threshold)</a:t>
            </a:r>
          </a:p>
          <a:p>
            <a:pPr lvl="1"/>
            <a:r>
              <a:rPr lang="en-US" kern="0" dirty="0" smtClean="0"/>
              <a:t>Solar-cycle dependence : more probable during declining phase (1992-1993; 2003-2004)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0" y="1931602"/>
            <a:ext cx="8997950" cy="10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Geomagnetic activity dependence: </a:t>
            </a:r>
            <a:r>
              <a:rPr lang="en-US" kern="0" dirty="0" err="1" smtClean="0"/>
              <a:t>kp</a:t>
            </a:r>
            <a:r>
              <a:rPr lang="en-US" kern="0" dirty="0" smtClean="0"/>
              <a:t> index between 2 and 6</a:t>
            </a:r>
          </a:p>
          <a:p>
            <a:pPr lvl="1"/>
            <a:r>
              <a:rPr lang="en-US" kern="0" dirty="0" smtClean="0"/>
              <a:t>MLT dependence: </a:t>
            </a:r>
            <a:r>
              <a:rPr lang="en-US" b="1" kern="0" dirty="0" smtClean="0"/>
              <a:t>midnight</a:t>
            </a:r>
          </a:p>
        </p:txBody>
      </p:sp>
    </p:spTree>
    <p:extLst>
      <p:ext uri="{BB962C8B-B14F-4D97-AF65-F5344CB8AC3E}">
        <p14:creationId xmlns:p14="http://schemas.microsoft.com/office/powerpoint/2010/main" val="8719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1433702"/>
            <a:ext cx="8997950" cy="9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Solar-cycle dependence : less probable during solar minimum  (1996), more probable during declining phase (1992-1993; 2003-2004)</a:t>
            </a:r>
          </a:p>
          <a:p>
            <a:pPr lvl="1"/>
            <a:r>
              <a:rPr lang="en-US" kern="0" dirty="0"/>
              <a:t>8 </a:t>
            </a:r>
            <a:r>
              <a:rPr lang="en-US" kern="0" dirty="0" err="1"/>
              <a:t>keV</a:t>
            </a:r>
            <a:r>
              <a:rPr lang="en-US" kern="0" dirty="0"/>
              <a:t> electron flux &gt; 2×10</a:t>
            </a:r>
            <a:r>
              <a:rPr lang="en-US" kern="0" baseline="30000" dirty="0"/>
              <a:t>3</a:t>
            </a:r>
            <a:r>
              <a:rPr lang="en-US" kern="0" dirty="0"/>
              <a:t> cm</a:t>
            </a:r>
            <a:r>
              <a:rPr lang="en-US" kern="0" baseline="30000" dirty="0"/>
              <a:t>-2</a:t>
            </a:r>
            <a:r>
              <a:rPr lang="en-US" kern="0" dirty="0"/>
              <a:t>.s</a:t>
            </a:r>
            <a:r>
              <a:rPr lang="en-US" kern="0" baseline="30000" dirty="0"/>
              <a:t>-1</a:t>
            </a:r>
            <a:r>
              <a:rPr lang="en-US" kern="0" dirty="0"/>
              <a:t>.sr</a:t>
            </a:r>
            <a:r>
              <a:rPr lang="en-US" kern="0" baseline="30000" dirty="0"/>
              <a:t>-1</a:t>
            </a:r>
            <a:r>
              <a:rPr lang="en-US" kern="0" dirty="0"/>
              <a:t>.eV</a:t>
            </a:r>
            <a:r>
              <a:rPr lang="en-US" kern="0" baseline="30000" dirty="0"/>
              <a:t>-1</a:t>
            </a:r>
            <a:r>
              <a:rPr lang="en-US" kern="0" dirty="0"/>
              <a:t> (exceeds Thomsen-2013 threshold)</a:t>
            </a:r>
          </a:p>
          <a:p>
            <a:pPr lvl="1"/>
            <a:r>
              <a:rPr lang="en-US" kern="0" dirty="0" smtClean="0"/>
              <a:t>Geomagnetic activity dependence: </a:t>
            </a:r>
            <a:r>
              <a:rPr lang="en-US" kern="0" dirty="0" err="1" smtClean="0"/>
              <a:t>kp</a:t>
            </a:r>
            <a:r>
              <a:rPr lang="en-US" kern="0" dirty="0" smtClean="0"/>
              <a:t> index between 3 and 8</a:t>
            </a:r>
          </a:p>
          <a:p>
            <a:pPr lvl="1"/>
            <a:endParaRPr lang="en-US" kern="0" dirty="0" smtClean="0">
              <a:solidFill>
                <a:schemeClr val="tx1"/>
              </a:solidFill>
            </a:endParaRPr>
          </a:p>
          <a:p>
            <a:pPr marL="720725" lvl="2" indent="0">
              <a:buFont typeface="Times" pitchFamily="18" charset="0"/>
              <a:buNone/>
            </a:pP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8965"/>
            <a:ext cx="8997950" cy="419549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High flux above 200 keV and medium flux below 50 keV [</a:t>
            </a:r>
            <a:r>
              <a:rPr lang="en-US" b="1" dirty="0" smtClean="0"/>
              <a:t>HFAE</a:t>
            </a:r>
            <a:r>
              <a:rPr lang="en-US" dirty="0" smtClean="0"/>
              <a:t>]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0" y="3793875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15" y="3808389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445815" y="1850770"/>
            <a:ext cx="1530350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latin typeface="+mj-lt"/>
              </a:rPr>
              <a:t>Top </a:t>
            </a:r>
            <a:r>
              <a:rPr lang="fr-FR" sz="1400" b="1" i="1" dirty="0" err="1" smtClean="0">
                <a:latin typeface="+mj-lt"/>
              </a:rPr>
              <a:t>events</a:t>
            </a:r>
            <a:endParaRPr lang="fr-FR" sz="1400" b="1" i="1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May 29th, 2003</a:t>
            </a:r>
          </a:p>
          <a:p>
            <a:r>
              <a:rPr lang="fr-FR" sz="1400" dirty="0" smtClean="0">
                <a:latin typeface="+mj-lt"/>
              </a:rPr>
              <a:t>July 15th, 2000</a:t>
            </a:r>
          </a:p>
          <a:p>
            <a:r>
              <a:rPr lang="fr-FR" sz="1400" dirty="0" err="1" smtClean="0">
                <a:latin typeface="+mj-lt"/>
              </a:rPr>
              <a:t>Oct</a:t>
            </a:r>
            <a:r>
              <a:rPr lang="fr-FR" sz="1400" dirty="0" smtClean="0">
                <a:latin typeface="+mj-lt"/>
              </a:rPr>
              <a:t> 29th, 2003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6541" y="3159830"/>
            <a:ext cx="8341402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latin typeface="+mj-lt"/>
              </a:rPr>
              <a:t>Related</a:t>
            </a:r>
            <a:r>
              <a:rPr lang="fr-FR" sz="1400" b="1" i="1" dirty="0" smtClean="0">
                <a:latin typeface="+mj-lt"/>
              </a:rPr>
              <a:t> Anomalies ?</a:t>
            </a:r>
          </a:p>
          <a:p>
            <a:r>
              <a:rPr lang="fr-FR" sz="1400" dirty="0" smtClean="0">
                <a:latin typeface="+mj-lt"/>
              </a:rPr>
              <a:t>Jan 11th, 1997 (</a:t>
            </a:r>
            <a:r>
              <a:rPr lang="fr-FR" sz="1400" dirty="0" err="1" smtClean="0">
                <a:latin typeface="+mj-lt"/>
              </a:rPr>
              <a:t>Telstar</a:t>
            </a:r>
            <a:r>
              <a:rPr lang="fr-FR" sz="1400" dirty="0" smtClean="0">
                <a:latin typeface="+mj-lt"/>
              </a:rPr>
              <a:t> 401, ESD, total </a:t>
            </a:r>
            <a:r>
              <a:rPr lang="fr-FR" sz="1400" dirty="0" err="1" smtClean="0">
                <a:latin typeface="+mj-lt"/>
              </a:rPr>
              <a:t>loss</a:t>
            </a:r>
            <a:r>
              <a:rPr lang="fr-FR" sz="1400" dirty="0" smtClean="0">
                <a:latin typeface="+mj-lt"/>
              </a:rPr>
              <a:t>)		</a:t>
            </a:r>
            <a:r>
              <a:rPr lang="fr-FR" sz="1400" dirty="0" err="1" smtClean="0">
                <a:latin typeface="+mj-lt"/>
              </a:rPr>
              <a:t>Aug</a:t>
            </a:r>
            <a:r>
              <a:rPr lang="fr-FR" sz="1400" dirty="0" smtClean="0">
                <a:latin typeface="+mj-lt"/>
              </a:rPr>
              <a:t>. 27th, 2000 (</a:t>
            </a:r>
            <a:r>
              <a:rPr lang="fr-FR" sz="1400" dirty="0" err="1" smtClean="0">
                <a:latin typeface="+mj-lt"/>
              </a:rPr>
              <a:t>Solidaridad</a:t>
            </a:r>
            <a:r>
              <a:rPr lang="fr-FR" sz="1400" dirty="0" smtClean="0">
                <a:latin typeface="+mj-lt"/>
              </a:rPr>
              <a:t> 1, total </a:t>
            </a:r>
            <a:r>
              <a:rPr lang="fr-FR" sz="1400" dirty="0" err="1" smtClean="0">
                <a:latin typeface="+mj-lt"/>
              </a:rPr>
              <a:t>loss</a:t>
            </a:r>
            <a:r>
              <a:rPr lang="fr-FR" sz="1400" dirty="0" smtClean="0">
                <a:latin typeface="+mj-lt"/>
              </a:rPr>
              <a:t>)</a:t>
            </a:r>
          </a:p>
          <a:p>
            <a:r>
              <a:rPr lang="fr-FR" sz="1400" dirty="0" smtClean="0">
                <a:latin typeface="+mj-lt"/>
              </a:rPr>
              <a:t>Sept 19th, 2003 (</a:t>
            </a:r>
            <a:r>
              <a:rPr lang="fr-FR" sz="1400" dirty="0" err="1" smtClean="0">
                <a:latin typeface="+mj-lt"/>
              </a:rPr>
              <a:t>Telstar</a:t>
            </a:r>
            <a:r>
              <a:rPr lang="fr-FR" sz="1400" dirty="0" smtClean="0">
                <a:latin typeface="+mj-lt"/>
              </a:rPr>
              <a:t> 4, total </a:t>
            </a:r>
            <a:r>
              <a:rPr lang="fr-FR" sz="1400" dirty="0" err="1" smtClean="0">
                <a:latin typeface="+mj-lt"/>
              </a:rPr>
              <a:t>loss</a:t>
            </a:r>
            <a:r>
              <a:rPr lang="fr-FR" sz="1400" dirty="0" smtClean="0">
                <a:latin typeface="+mj-lt"/>
              </a:rPr>
              <a:t>)		April 5th, 2005 (</a:t>
            </a:r>
            <a:r>
              <a:rPr lang="fr-FR" sz="1400" dirty="0">
                <a:latin typeface="+mj-lt"/>
              </a:rPr>
              <a:t>G</a:t>
            </a:r>
            <a:r>
              <a:rPr lang="fr-FR" sz="1400" dirty="0" smtClean="0">
                <a:latin typeface="+mj-lt"/>
              </a:rPr>
              <a:t>aruda 1, </a:t>
            </a:r>
            <a:r>
              <a:rPr lang="fr-FR" sz="1400" dirty="0" err="1" smtClean="0">
                <a:latin typeface="+mj-lt"/>
              </a:rPr>
              <a:t>pow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loss</a:t>
            </a:r>
            <a:r>
              <a:rPr lang="fr-FR" sz="1400" dirty="0" smtClean="0">
                <a:latin typeface="+mj-lt"/>
              </a:rPr>
              <a:t>)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0" y="2410647"/>
            <a:ext cx="8997950" cy="3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MLT dependence: 09 PM – 09 AM night sector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0" y="2658996"/>
            <a:ext cx="8997950" cy="5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No seasonal effect</a:t>
            </a:r>
          </a:p>
          <a:p>
            <a:pPr lvl="1"/>
            <a:r>
              <a:rPr lang="en-US" kern="0" dirty="0" smtClean="0"/>
              <a:t>High negative charging down to -5000 V </a:t>
            </a:r>
            <a:r>
              <a:rPr lang="en-US" b="1" kern="0" dirty="0" smtClean="0"/>
              <a:t>in eclipse </a:t>
            </a:r>
            <a:r>
              <a:rPr lang="en-US" kern="0" dirty="0" smtClean="0"/>
              <a:t>from times to times</a:t>
            </a:r>
          </a:p>
        </p:txBody>
      </p:sp>
    </p:spTree>
    <p:extLst>
      <p:ext uri="{BB962C8B-B14F-4D97-AF65-F5344CB8AC3E}">
        <p14:creationId xmlns:p14="http://schemas.microsoft.com/office/powerpoint/2010/main" val="30835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2172823"/>
            <a:ext cx="8997950" cy="43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MLT dependence: 09 PM – 09 AM night sector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Severe</a:t>
            </a:r>
            <a:r>
              <a:rPr lang="fr-FR" dirty="0" smtClean="0"/>
              <a:t>’ LANL </a:t>
            </a:r>
            <a:r>
              <a:rPr lang="fr-FR" dirty="0" err="1" smtClean="0"/>
              <a:t>environments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8965"/>
            <a:ext cx="8997950" cy="854978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Low flux above 200 keV and high flux below 50 keV [</a:t>
            </a:r>
            <a:r>
              <a:rPr lang="en-US" b="1" dirty="0" smtClean="0"/>
              <a:t>LFHE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/>
              <a:t>Solar-cycle dependence : </a:t>
            </a:r>
            <a:r>
              <a:rPr lang="en-US" dirty="0" smtClean="0"/>
              <a:t>no clear dependence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keV</a:t>
            </a:r>
            <a:r>
              <a:rPr lang="en-US" dirty="0"/>
              <a:t> electron flux &gt; 6×10</a:t>
            </a:r>
            <a:r>
              <a:rPr lang="en-US" baseline="30000" dirty="0"/>
              <a:t>3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.s</a:t>
            </a:r>
            <a:r>
              <a:rPr lang="en-US" baseline="30000" dirty="0"/>
              <a:t>-1</a:t>
            </a:r>
            <a:r>
              <a:rPr lang="en-US" dirty="0"/>
              <a:t>.sr</a:t>
            </a:r>
            <a:r>
              <a:rPr lang="en-US" baseline="30000" dirty="0"/>
              <a:t>-1</a:t>
            </a:r>
            <a:r>
              <a:rPr lang="en-US" dirty="0"/>
              <a:t>.eV</a:t>
            </a:r>
            <a:r>
              <a:rPr lang="en-US" baseline="30000" dirty="0"/>
              <a:t>-1</a:t>
            </a:r>
            <a:r>
              <a:rPr lang="en-US" dirty="0"/>
              <a:t> (exceeds Thomsen-2013 threshold)</a:t>
            </a:r>
          </a:p>
          <a:p>
            <a:pPr lvl="1"/>
            <a:r>
              <a:rPr lang="en-US" dirty="0" smtClean="0"/>
              <a:t>Geomagnetic </a:t>
            </a:r>
            <a:r>
              <a:rPr lang="en-US" dirty="0"/>
              <a:t>activity dependence: </a:t>
            </a:r>
            <a:r>
              <a:rPr lang="en-US" dirty="0" err="1"/>
              <a:t>kp</a:t>
            </a:r>
            <a:r>
              <a:rPr lang="en-US" dirty="0"/>
              <a:t> index between </a:t>
            </a:r>
            <a:r>
              <a:rPr lang="en-US" dirty="0" smtClean="0"/>
              <a:t>3 </a:t>
            </a:r>
            <a:r>
              <a:rPr lang="en-US" dirty="0"/>
              <a:t>and </a:t>
            </a:r>
            <a:r>
              <a:rPr lang="en-US" dirty="0" smtClean="0"/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23962" y="1145475"/>
            <a:ext cx="2021077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latin typeface="+mj-lt"/>
              </a:rPr>
              <a:t>Top </a:t>
            </a:r>
            <a:r>
              <a:rPr lang="fr-FR" sz="1400" b="1" i="1" dirty="0" err="1" smtClean="0">
                <a:latin typeface="+mj-lt"/>
              </a:rPr>
              <a:t>event</a:t>
            </a:r>
            <a:endParaRPr lang="fr-FR" sz="1400" b="1" i="1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Sept 9th, 1997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0" y="3613603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99" y="3613602"/>
            <a:ext cx="3960000" cy="32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61250" y="3071578"/>
            <a:ext cx="838378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latin typeface="+mj-lt"/>
              </a:rPr>
              <a:t>Related</a:t>
            </a:r>
            <a:r>
              <a:rPr lang="fr-FR" sz="1400" b="1" i="1" dirty="0" smtClean="0">
                <a:latin typeface="+mj-lt"/>
              </a:rPr>
              <a:t> Anomalies ?</a:t>
            </a:r>
          </a:p>
          <a:p>
            <a:r>
              <a:rPr lang="fr-FR" sz="1400" dirty="0" smtClean="0">
                <a:latin typeface="+mj-lt"/>
              </a:rPr>
              <a:t>Sept 1st, 1998 (Sirius 2, </a:t>
            </a:r>
            <a:r>
              <a:rPr lang="fr-FR" sz="1400" dirty="0" err="1" smtClean="0">
                <a:latin typeface="+mj-lt"/>
              </a:rPr>
              <a:t>loss</a:t>
            </a:r>
            <a:r>
              <a:rPr lang="fr-FR" sz="1400" dirty="0" smtClean="0">
                <a:latin typeface="+mj-lt"/>
              </a:rPr>
              <a:t> of </a:t>
            </a:r>
            <a:r>
              <a:rPr lang="fr-FR" sz="1400" dirty="0" err="1" smtClean="0">
                <a:latin typeface="+mj-lt"/>
              </a:rPr>
              <a:t>some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solar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cells</a:t>
            </a:r>
            <a:r>
              <a:rPr lang="fr-FR" sz="1400" dirty="0" smtClean="0">
                <a:latin typeface="+mj-lt"/>
              </a:rPr>
              <a:t>)	</a:t>
            </a:r>
            <a:r>
              <a:rPr lang="fr-FR" sz="1400" dirty="0" err="1" smtClean="0">
                <a:latin typeface="+mj-lt"/>
              </a:rPr>
              <a:t>Oct</a:t>
            </a:r>
            <a:r>
              <a:rPr lang="fr-FR" sz="1400" dirty="0" smtClean="0">
                <a:latin typeface="+mj-lt"/>
              </a:rPr>
              <a:t> 23rd, 2001 (</a:t>
            </a:r>
            <a:r>
              <a:rPr lang="fr-FR" sz="1400" dirty="0" err="1" smtClean="0">
                <a:latin typeface="+mj-lt"/>
              </a:rPr>
              <a:t>Echostar</a:t>
            </a:r>
            <a:r>
              <a:rPr lang="fr-FR" sz="1400" dirty="0" smtClean="0">
                <a:latin typeface="+mj-lt"/>
              </a:rPr>
              <a:t> VI, </a:t>
            </a:r>
            <a:r>
              <a:rPr lang="fr-FR" sz="1400" dirty="0" err="1" smtClean="0">
                <a:latin typeface="+mj-lt"/>
              </a:rPr>
              <a:t>loss</a:t>
            </a:r>
            <a:r>
              <a:rPr lang="fr-FR" sz="1400" dirty="0" smtClean="0">
                <a:latin typeface="+mj-lt"/>
              </a:rPr>
              <a:t> of 2 strings)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0" y="2418369"/>
            <a:ext cx="8997950" cy="6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883" tIns="45705" rIns="359883" bIns="45705" numCol="1" anchor="t" anchorCtr="0" compatLnSpc="1">
            <a:prstTxWarp prst="textNoShape">
              <a:avLst/>
            </a:prstTxWarp>
          </a:bodyPr>
          <a:lstStyle>
            <a:lvl1pPr marL="180975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Times" pitchFamily="18" charset="0"/>
              <a:buChar char="•"/>
              <a:defRPr sz="1600">
                <a:solidFill>
                  <a:srgbClr val="000042"/>
                </a:solidFill>
                <a:latin typeface="+mn-lt"/>
                <a:ea typeface="+mn-ea"/>
                <a:cs typeface="+mn-cs"/>
              </a:defRPr>
            </a:lvl1pPr>
            <a:lvl2pPr marL="541338" indent="-180975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75000"/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2pPr>
            <a:lvl3pPr marL="895350" indent="-17462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3pPr>
            <a:lvl4pPr marL="1255713" indent="-180975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4pPr>
            <a:lvl5pPr marL="16192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5pPr>
            <a:lvl6pPr marL="20764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6pPr>
            <a:lvl7pPr marL="25336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7pPr>
            <a:lvl8pPr marL="29908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8pPr>
            <a:lvl9pPr marL="3448050" indent="-184150" algn="l" defTabSz="863600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rgbClr val="000042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Least probability in solstice (</a:t>
            </a:r>
            <a:r>
              <a:rPr lang="en-US" kern="0" dirty="0" err="1" smtClean="0"/>
              <a:t>june</a:t>
            </a:r>
            <a:r>
              <a:rPr lang="en-US" kern="0" dirty="0" smtClean="0"/>
              <a:t>, </a:t>
            </a:r>
            <a:r>
              <a:rPr lang="en-US" kern="0" dirty="0" err="1" smtClean="0"/>
              <a:t>dec</a:t>
            </a:r>
            <a:r>
              <a:rPr lang="en-US" kern="0" dirty="0" smtClean="0"/>
              <a:t>)</a:t>
            </a:r>
          </a:p>
          <a:p>
            <a:pPr lvl="1"/>
            <a:r>
              <a:rPr lang="en-US" kern="0" dirty="0" smtClean="0"/>
              <a:t>High negative charging down to -5000 V in eclipse from times to times</a:t>
            </a:r>
          </a:p>
        </p:txBody>
      </p:sp>
    </p:spTree>
    <p:extLst>
      <p:ext uri="{BB962C8B-B14F-4D97-AF65-F5344CB8AC3E}">
        <p14:creationId xmlns:p14="http://schemas.microsoft.com/office/powerpoint/2010/main" val="5473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9" grpId="0"/>
    </p:bldLst>
  </p:timing>
</p:sld>
</file>

<file path=ppt/theme/theme1.xml><?xml version="1.0" encoding="utf-8"?>
<a:theme xmlns:a="http://schemas.openxmlformats.org/drawingml/2006/main" name="texte">
  <a:themeElements>
    <a:clrScheme name="tex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x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68552</TotalTime>
  <Words>2077</Words>
  <Application>Microsoft Office PowerPoint</Application>
  <PresentationFormat>Personnalisé</PresentationFormat>
  <Paragraphs>613</Paragraphs>
  <Slides>17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texte</vt:lpstr>
      <vt:lpstr>15 years of LANL data compared to ECSS guidelines for surface charging</vt:lpstr>
      <vt:lpstr>Context</vt:lpstr>
      <vt:lpstr>Context</vt:lpstr>
      <vt:lpstr> LANL data</vt:lpstr>
      <vt:lpstr> LANL data</vt:lpstr>
      <vt:lpstr>‘Severe’ LANL environments</vt:lpstr>
      <vt:lpstr>‘Severe’ LANL environments</vt:lpstr>
      <vt:lpstr>‘Severe’ LANL environments</vt:lpstr>
      <vt:lpstr>‘Severe’ LANL environments</vt:lpstr>
      <vt:lpstr>‘Severe’ LANL environments </vt:lpstr>
      <vt:lpstr>‘Severe’ LANL environments and guidelines</vt:lpstr>
      <vt:lpstr>‘Severe’ LANL environments and guidelines</vt:lpstr>
      <vt:lpstr>SPIS simulations</vt:lpstr>
      <vt:lpstr>Worst-case charging at Sun</vt:lpstr>
      <vt:lpstr>Worst-case charging in eclipse</vt:lpstr>
      <vt:lpstr>Conclusion</vt:lpstr>
      <vt:lpstr>Acknowledgments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National d’Études et de Recherches Aérospatiales</dc:title>
  <dc:creator>PLA</dc:creator>
  <cp:lastModifiedBy>MATEO VELEZ - JEAN-CHARLES</cp:lastModifiedBy>
  <cp:revision>2277</cp:revision>
  <cp:lastPrinted>2016-04-05T15:25:06Z</cp:lastPrinted>
  <dcterms:created xsi:type="dcterms:W3CDTF">2003-11-04T15:00:04Z</dcterms:created>
  <dcterms:modified xsi:type="dcterms:W3CDTF">2017-04-04T09:24:24Z</dcterms:modified>
</cp:coreProperties>
</file>