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74" r:id="rId8"/>
    <p:sldId id="276" r:id="rId9"/>
    <p:sldId id="263" r:id="rId10"/>
    <p:sldId id="264" r:id="rId11"/>
    <p:sldId id="265" r:id="rId12"/>
    <p:sldId id="278" r:id="rId13"/>
    <p:sldId id="279" r:id="rId14"/>
    <p:sldId id="280" r:id="rId15"/>
    <p:sldId id="281" r:id="rId16"/>
    <p:sldId id="273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8997950" cy="6838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88" y="7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DF8757E-87E2-4602-BB75-8BF04AE618FD}" type="slidenum">
              <a:rPr lang="fr-FR" sz="1400">
                <a:latin typeface="Times New Roman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35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C4A6-7C7F-40EE-ABCE-D85C13EE96C3}" type="slidenum">
              <a:rPr lang="fr-FR" altLang="en-US" smtClean="0">
                <a:solidFill>
                  <a:prstClr val="black"/>
                </a:solidFill>
              </a:rPr>
              <a:pPr/>
              <a:t>17</a:t>
            </a:fld>
            <a:endParaRPr lang="fr-F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8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C4A6-7C7F-40EE-ABCE-D85C13EE96C3}" type="slidenum">
              <a:rPr lang="fr-FR" altLang="en-US" smtClean="0"/>
              <a:pPr/>
              <a:t>19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8308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8243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38560" y="3916440"/>
            <a:ext cx="8243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62800" y="154728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762800" y="391644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38560" y="391644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8243640" cy="453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38560" y="1547280"/>
            <a:ext cx="8243640" cy="453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ag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818000" y="1546920"/>
            <a:ext cx="5684400" cy="4535640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818000" y="1546920"/>
            <a:ext cx="5684400" cy="453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9375" y="3875088"/>
            <a:ext cx="6299200" cy="17478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E6DA-100D-4FB5-9FFC-AC3834B3C08F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4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2007C-6E2D-46F7-A815-773EC30DE916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9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D0460C-4D41-4464-9F07-045681C61215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2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19238"/>
            <a:ext cx="2625725" cy="204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82925" y="1519238"/>
            <a:ext cx="2625725" cy="204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EC850E-F9C6-4621-8436-586FDC0394EB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A67E0B-A315-4118-B65D-D493CE157354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2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DB415-66CA-44AB-A6E3-AC5B32A1B4B4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28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8ADDCA-A0DA-49CB-9814-302A29D386F6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4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38560" y="1547280"/>
            <a:ext cx="824364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7F41AA-039E-4595-9DFB-1270372C9DC1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0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04B19E-544B-4197-B622-E83DD3BB905C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87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FBBF13-F34B-4D48-9EAF-A96A28B2F5A3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28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7800" y="0"/>
            <a:ext cx="2073275" cy="35671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070600" cy="35671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7B55B-7B60-4B1D-9012-1E177476B261}" type="slidenum">
              <a:rPr lang="fr-FR" altLang="en-US">
                <a:solidFill>
                  <a:srgbClr val="FFFFFF"/>
                </a:solidFill>
              </a:rPr>
              <a:pPr/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8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8243640" cy="453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4022640" cy="453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762800" y="1547280"/>
            <a:ext cx="4022640" cy="453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04920" y="0"/>
            <a:ext cx="8295840" cy="414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38560" y="391644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762800" y="1547280"/>
            <a:ext cx="4022640" cy="453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4022640" cy="453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762800" y="154728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762800" y="391644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62800" y="1547280"/>
            <a:ext cx="4022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38560" y="3916440"/>
            <a:ext cx="8243640" cy="216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8999280" cy="901440"/>
          </a:xfrm>
          <a:prstGeom prst="rect">
            <a:avLst/>
          </a:prstGeom>
          <a:ln>
            <a:noFill/>
          </a:ln>
        </p:spPr>
      </p:pic>
      <p:pic>
        <p:nvPicPr>
          <p:cNvPr id="7" name="Picture 13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6437160"/>
            <a:ext cx="8999280" cy="4014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ts val="917"/>
              </a:lnSpc>
            </a:pPr>
            <a:r>
              <a:rPr lang="fr-FR" sz="2400" b="1">
                <a:solidFill>
                  <a:srgbClr val="FFFFFF"/>
                </a:solidFill>
                <a:latin typeface="Arial"/>
                <a:ea typeface="ＭＳ Ｐゴシック"/>
              </a:rPr>
              <a:t>Cliquez pour éditer le format du texte-titreCliquez et modifiez le titre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8560" y="1547280"/>
            <a:ext cx="8243640" cy="45356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fr-FR" sz="2400" b="1">
                <a:solidFill>
                  <a:srgbClr val="000000"/>
                </a:solidFill>
                <a:latin typeface="Arial"/>
                <a:ea typeface="ＭＳ Ｐゴシック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 b="1">
                <a:solidFill>
                  <a:srgbClr val="000000"/>
                </a:solidFill>
                <a:latin typeface="Arial"/>
                <a:ea typeface="ＭＳ Ｐゴシック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 b="1">
                <a:solidFill>
                  <a:srgbClr val="000000"/>
                </a:solidFill>
                <a:latin typeface="Arial"/>
                <a:ea typeface="ＭＳ Ｐゴシック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400" b="1">
                <a:solidFill>
                  <a:srgbClr val="000000"/>
                </a:solidFill>
                <a:latin typeface="Arial"/>
                <a:ea typeface="ＭＳ Ｐゴシック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400" b="1">
                <a:solidFill>
                  <a:srgbClr val="000000"/>
                </a:solidFill>
                <a:latin typeface="Arial"/>
                <a:ea typeface="ＭＳ Ｐゴシック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400" b="1">
                <a:solidFill>
                  <a:srgbClr val="000000"/>
                </a:solidFill>
                <a:latin typeface="Arial"/>
                <a:ea typeface="ＭＳ Ｐゴシック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Arial"/>
                <a:ea typeface="ＭＳ Ｐゴシック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r-FR" sz="2200">
                <a:solidFill>
                  <a:srgbClr val="000000"/>
                </a:solidFill>
                <a:latin typeface="Arial"/>
                <a:ea typeface="ＭＳ Ｐゴシック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Lucida Grande"/>
              <a:buChar char="-"/>
            </a:pPr>
            <a:r>
              <a:rPr lang="fr-FR" sz="2000">
                <a:solidFill>
                  <a:srgbClr val="000000"/>
                </a:solidFill>
                <a:latin typeface="Arial"/>
                <a:ea typeface="ＭＳ Ｐゴシック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Lucida Grande"/>
              <a:buChar char="-"/>
            </a:pPr>
            <a:r>
              <a:rPr lang="fr-FR" sz="1600">
                <a:solidFill>
                  <a:srgbClr val="000000"/>
                </a:solidFill>
                <a:latin typeface="Arial"/>
                <a:ea typeface="ＭＳ Ｐゴシック"/>
              </a:rPr>
              <a:t>Cinquième niveau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09DF94F3-5725-41D1-A550-538EA3F4096C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685800" y="6424560"/>
            <a:ext cx="5810040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>
                <a:solidFill>
                  <a:srgbClr val="ACCBF9"/>
                </a:solidFill>
                <a:latin typeface="Arial"/>
                <a:ea typeface="ＭＳ Ｐゴシック"/>
              </a:rPr>
              <a:t>Titre présentation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andeau Haut 150dp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9538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Bandeau bas 150dp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8999538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9238"/>
            <a:ext cx="5403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245" rIns="0" bIns="4524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24613"/>
            <a:ext cx="685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9" tIns="106877" rIns="90489" bIns="106877" numCol="1" anchor="t" anchorCtr="0" compatLnSpc="1">
            <a:prstTxWarp prst="textNoShape">
              <a:avLst/>
            </a:prstTxWarp>
          </a:bodyPr>
          <a:lstStyle>
            <a:lvl1pPr algn="ctr" defTabSz="904875" eaLnBrk="0" hangingPunct="0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7D58DED-FCE8-486E-AC9A-A193FB1E9C7D}" type="slidenum">
              <a:rPr lang="fr-FR" alt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603250" indent="-603250" algn="l" defTabSz="904875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81075" indent="-528638" algn="l" defTabSz="904875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357313" indent="-452438" algn="l" defTabSz="904875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735138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1875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6447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31019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5591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40163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04920" y="0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538560" y="1547280"/>
            <a:ext cx="8243640" cy="45356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-1440" y="0"/>
            <a:ext cx="8999280" cy="6840000"/>
          </a:xfrm>
          <a:prstGeom prst="rect">
            <a:avLst/>
          </a:prstGeom>
          <a:ln>
            <a:noFill/>
          </a:ln>
        </p:spPr>
      </p:pic>
      <p:pic>
        <p:nvPicPr>
          <p:cNvPr id="48" name="Picture 7"/>
          <p:cNvPicPr/>
          <p:nvPr/>
        </p:nvPicPr>
        <p:blipFill>
          <a:blip r:embed="rId4"/>
          <a:srcRect l="3540" t="14871" r="3782" b="16110"/>
          <a:stretch>
            <a:fillRect/>
          </a:stretch>
        </p:blipFill>
        <p:spPr>
          <a:xfrm>
            <a:off x="2788920" y="5312160"/>
            <a:ext cx="3261240" cy="93204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0" y="323280"/>
            <a:ext cx="8975520" cy="2232000"/>
          </a:xfrm>
          <a:prstGeom prst="rect">
            <a:avLst/>
          </a:prstGeom>
          <a:noFill/>
          <a:ln>
            <a:noFill/>
          </a:ln>
        </p:spPr>
        <p:txBody>
          <a:bodyPr lIns="90360" tIns="45360" rIns="90360" bIns="4536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04920" y="142920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24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and cathode </a:t>
            </a:r>
            <a:r>
              <a:rPr lang="fr-FR" sz="24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definition</a:t>
            </a:r>
            <a:endParaRPr sz="2400" dirty="0"/>
          </a:p>
        </p:txBody>
      </p:sp>
      <p:sp>
        <p:nvSpPr>
          <p:cNvPr id="113" name="TextShape 2"/>
          <p:cNvSpPr txBox="1"/>
          <p:nvPr/>
        </p:nvSpPr>
        <p:spPr>
          <a:xfrm>
            <a:off x="4648320" y="1139040"/>
            <a:ext cx="4133520" cy="49356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b="1" u="sng">
                <a:solidFill>
                  <a:srgbClr val="FFFFFF"/>
                </a:solidFill>
                <a:latin typeface="Arial"/>
                <a:ea typeface="ＭＳ Ｐゴシック"/>
              </a:rPr>
              <a:t>Fluid Method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FFFFFF"/>
                </a:solidFill>
                <a:latin typeface="Arial"/>
                <a:ea typeface="ＭＳ Ｐゴシック"/>
              </a:rPr>
              <a:t>(Poisson - Boltzmann</a:t>
            </a:r>
            <a:r>
              <a:rPr lang="fr-FR" sz="2400" b="1">
                <a:solidFill>
                  <a:srgbClr val="FFFFFF"/>
                </a:solidFill>
                <a:latin typeface="Arial"/>
                <a:ea typeface="ＭＳ Ｐゴシック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Arial"/>
                <a:ea typeface="ＭＳ Ｐゴシック"/>
              </a:rPr>
              <a:t>Very fast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Arial"/>
                <a:ea typeface="ＭＳ Ｐゴシック"/>
              </a:rPr>
              <a:t>No statistical noise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FFFFFF"/>
                </a:solidFill>
                <a:latin typeface="Arial"/>
                <a:ea typeface="ＭＳ Ｐゴシック"/>
              </a:rPr>
              <a:t>Soft stability     conditions 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"/>
            </a:pPr>
            <a:r>
              <a:rPr lang="fr-FR" sz="2400">
                <a:solidFill>
                  <a:srgbClr val="FFFFFF"/>
                </a:solidFill>
                <a:latin typeface="Arial"/>
                <a:ea typeface="ＭＳ Ｐゴシック"/>
              </a:rPr>
              <a:t>Not always accurate: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r-FR" sz="2200">
                <a:solidFill>
                  <a:srgbClr val="FFFFFF"/>
                </a:solidFill>
                <a:latin typeface="Arial"/>
                <a:ea typeface="ＭＳ Ｐゴシック"/>
              </a:rPr>
              <a:t>Thermic equilibrium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r-FR" sz="2200">
                <a:solidFill>
                  <a:srgbClr val="FFFFFF"/>
                </a:solidFill>
                <a:latin typeface="Arial"/>
                <a:ea typeface="ＭＳ Ｐゴシック"/>
              </a:rPr>
              <a:t>Isotropic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4" name="TextShape 3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09C0CF28-E563-4A3E-BDBA-523C5B5E40CC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10</a:t>
            </a:fld>
            <a:endParaRPr/>
          </a:p>
        </p:txBody>
      </p:sp>
      <p:sp>
        <p:nvSpPr>
          <p:cNvPr id="7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71" y="2163175"/>
            <a:ext cx="6624226" cy="42644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479" y="899195"/>
            <a:ext cx="776366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the interactor “Thruster” to the surface corresponding to the thruster</a:t>
            </a:r>
          </a:p>
          <a:p>
            <a:endParaRPr lang="en-US" dirty="0"/>
          </a:p>
          <a:p>
            <a:r>
              <a:rPr lang="en-US" dirty="0" smtClean="0"/>
              <a:t>Define all the ion/neutral species</a:t>
            </a:r>
          </a:p>
          <a:p>
            <a:r>
              <a:rPr lang="en-US" dirty="0" smtClean="0"/>
              <a:t> (several can be defined at once if they are ionized fractions of each other)</a:t>
            </a:r>
          </a:p>
          <a:p>
            <a:endParaRPr lang="en-US" dirty="0" smtClean="0"/>
          </a:p>
          <a:p>
            <a:r>
              <a:rPr lang="en-US" dirty="0" smtClean="0"/>
              <a:t>Define the surface distributions</a:t>
            </a:r>
          </a:p>
          <a:p>
            <a:r>
              <a:rPr lang="en-US" dirty="0" smtClean="0"/>
              <a:t>and the related parameters</a:t>
            </a:r>
          </a:p>
          <a:p>
            <a:r>
              <a:rPr lang="en-US" dirty="0" smtClean="0"/>
              <a:t>(can be used for legacy </a:t>
            </a:r>
            <a:r>
              <a:rPr lang="en-US" dirty="0" err="1" smtClean="0"/>
              <a:t>distrib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like AISEPS’s)</a:t>
            </a:r>
          </a:p>
          <a:p>
            <a:endParaRPr lang="en-US" dirty="0"/>
          </a:p>
          <a:p>
            <a:r>
              <a:rPr lang="en-US" dirty="0" smtClean="0"/>
              <a:t>New interactors allows complex</a:t>
            </a:r>
          </a:p>
          <a:p>
            <a:r>
              <a:rPr lang="en-US" dirty="0" smtClean="0"/>
              <a:t>distributions (ex: f(</a:t>
            </a:r>
            <a:r>
              <a:rPr lang="en-US" dirty="0" err="1" smtClean="0"/>
              <a:t>e,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), f(</a:t>
            </a:r>
            <a:r>
              <a:rPr lang="en-US" dirty="0" err="1" smtClean="0"/>
              <a:t>e,r</a:t>
            </a:r>
            <a:r>
              <a:rPr lang="en-US" dirty="0" smtClean="0"/>
              <a:t>),…)</a:t>
            </a:r>
          </a:p>
          <a:p>
            <a:endParaRPr lang="en-US" dirty="0"/>
          </a:p>
          <a:p>
            <a:r>
              <a:rPr lang="en-US" dirty="0" smtClean="0"/>
              <a:t>Possible to associate a cathode</a:t>
            </a:r>
          </a:p>
          <a:p>
            <a:endParaRPr lang="en-US" dirty="0"/>
          </a:p>
          <a:p>
            <a:r>
              <a:rPr lang="en-US" dirty="0" smtClean="0"/>
              <a:t>and a cathode electron model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24613"/>
            <a:ext cx="685800" cy="414337"/>
          </a:xfrm>
          <a:prstGeom prst="rect">
            <a:avLst/>
          </a:prstGeom>
        </p:spPr>
        <p:txBody>
          <a:bodyPr/>
          <a:lstStyle/>
          <a:p>
            <a:fld id="{A966566E-724D-4C3C-A4B9-0EA8201C78AD}" type="slidenum">
              <a:rPr lang="fr-FR" altLang="en-US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endParaRPr lang="fr-F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en-US" sz="2000" dirty="0" smtClean="0">
                <a:solidFill>
                  <a:schemeClr val="bg1"/>
                </a:solidFill>
              </a:rPr>
              <a:t>Electron </a:t>
            </a:r>
            <a:r>
              <a:rPr lang="fr-FR" altLang="en-US" sz="2000" dirty="0" err="1" smtClean="0">
                <a:solidFill>
                  <a:schemeClr val="bg1"/>
                </a:solidFill>
              </a:rPr>
              <a:t>cooling</a:t>
            </a:r>
            <a:r>
              <a:rPr lang="fr-FR" altLang="en-US" sz="2000" dirty="0" smtClean="0">
                <a:solidFill>
                  <a:schemeClr val="bg1"/>
                </a:solidFill>
              </a:rPr>
              <a:t> model </a:t>
            </a:r>
            <a:r>
              <a:rPr lang="fr-FR" altLang="en-US" sz="2000" dirty="0" err="1" smtClean="0">
                <a:solidFill>
                  <a:schemeClr val="bg1"/>
                </a:solidFill>
              </a:rPr>
              <a:t>implementation</a:t>
            </a:r>
            <a:r>
              <a:rPr lang="fr-FR" altLang="en-US" sz="2000" dirty="0" smtClean="0">
                <a:solidFill>
                  <a:schemeClr val="bg1"/>
                </a:solidFill>
              </a:rPr>
              <a:t>:</a:t>
            </a:r>
            <a:br>
              <a:rPr lang="fr-FR" altLang="en-US" sz="2000" dirty="0" smtClean="0">
                <a:solidFill>
                  <a:schemeClr val="bg1"/>
                </a:solidFill>
              </a:rPr>
            </a:br>
            <a:r>
              <a:rPr lang="fr-FR" altLang="en-US" sz="2000" dirty="0" smtClean="0">
                <a:solidFill>
                  <a:schemeClr val="bg1"/>
                </a:solidFill>
              </a:rPr>
              <a:t>Quasi – </a:t>
            </a:r>
            <a:r>
              <a:rPr lang="fr-FR" altLang="en-US" sz="2000" dirty="0" err="1" smtClean="0">
                <a:solidFill>
                  <a:schemeClr val="bg1"/>
                </a:solidFill>
              </a:rPr>
              <a:t>neutral</a:t>
            </a:r>
            <a:r>
              <a:rPr lang="fr-FR" altLang="en-US" sz="2000" dirty="0" smtClean="0">
                <a:solidFill>
                  <a:schemeClr val="bg1"/>
                </a:solidFill>
              </a:rPr>
              <a:t> approximation at global </a:t>
            </a:r>
            <a:r>
              <a:rPr lang="fr-FR" altLang="en-US" sz="2000" dirty="0" err="1" smtClean="0">
                <a:solidFill>
                  <a:schemeClr val="bg1"/>
                </a:solidFill>
              </a:rPr>
              <a:t>scale</a:t>
            </a:r>
            <a:endParaRPr lang="fr-FR" altLang="en-US" sz="2000" dirty="0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503" y="978659"/>
            <a:ext cx="8352928" cy="474495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GB" altLang="en-US" dirty="0" smtClean="0"/>
              <a:t>In the quasi neutral approximation</a:t>
            </a:r>
          </a:p>
          <a:p>
            <a:pPr algn="just"/>
            <a:r>
              <a:rPr lang="en-GB" altLang="en-US" dirty="0"/>
              <a:t>	</a:t>
            </a:r>
            <a:r>
              <a:rPr lang="en-GB" altLang="en-US" dirty="0" smtClean="0"/>
              <a:t>	</a:t>
            </a:r>
            <a:r>
              <a:rPr lang="en-GB" altLang="en-US" dirty="0" smtClean="0"/>
              <a:t>n</a:t>
            </a:r>
            <a:r>
              <a:rPr lang="en-GB" altLang="en-US" baseline="-25000" dirty="0" smtClean="0"/>
              <a:t>e</a:t>
            </a:r>
            <a:r>
              <a:rPr lang="en-GB" altLang="en-US" dirty="0" smtClean="0"/>
              <a:t>=</a:t>
            </a:r>
            <a:r>
              <a:rPr lang="en-GB" altLang="en-US" dirty="0" err="1" smtClean="0"/>
              <a:t>n</a:t>
            </a:r>
            <a:r>
              <a:rPr lang="en-GB" altLang="en-US" baseline="-25000" dirty="0" err="1" smtClean="0"/>
              <a:t>i</a:t>
            </a:r>
            <a:endParaRPr lang="en-GB" altLang="en-US" baseline="-25000" dirty="0" smtClean="0"/>
          </a:p>
          <a:p>
            <a:pPr algn="just"/>
            <a:endParaRPr lang="en-GB" altLang="en-US" baseline="-25000" dirty="0" smtClean="0"/>
          </a:p>
          <a:p>
            <a:pPr marL="0" indent="0" algn="just"/>
            <a:r>
              <a:rPr lang="en-GB" altLang="en-US" dirty="0" smtClean="0"/>
              <a:t>No net charges: the electric potential balance the thermal pressure forces:</a:t>
            </a:r>
          </a:p>
          <a:p>
            <a:pPr algn="just"/>
            <a:r>
              <a:rPr lang="en-GB" altLang="en-US" dirty="0"/>
              <a:t>	</a:t>
            </a:r>
            <a:r>
              <a:rPr lang="en-GB" altLang="en-US" dirty="0" smtClean="0"/>
              <a:t>q </a:t>
            </a:r>
            <a:r>
              <a:rPr lang="en-GB" altLang="en-US" dirty="0" err="1" smtClean="0"/>
              <a:t>dV</a:t>
            </a:r>
            <a:r>
              <a:rPr lang="en-GB" altLang="en-US" baseline="-25000" dirty="0" err="1" smtClean="0"/>
              <a:t>qn</a:t>
            </a:r>
            <a:r>
              <a:rPr lang="en-GB" altLang="en-US" baseline="-25000" dirty="0" smtClean="0"/>
              <a:t>  </a:t>
            </a:r>
            <a:r>
              <a:rPr lang="en-GB" altLang="en-US" dirty="0" smtClean="0"/>
              <a:t>= k/n </a:t>
            </a:r>
            <a:r>
              <a:rPr lang="en-GB" altLang="en-US" dirty="0" err="1" smtClean="0"/>
              <a:t>dn</a:t>
            </a:r>
            <a:r>
              <a:rPr lang="en-GB" altLang="en-US" baseline="-25000" dirty="0" err="1" smtClean="0"/>
              <a:t>e</a:t>
            </a:r>
            <a:r>
              <a:rPr lang="en-GB" altLang="en-US" dirty="0" err="1" smtClean="0"/>
              <a:t>T</a:t>
            </a:r>
            <a:r>
              <a:rPr lang="en-GB" altLang="en-US" baseline="-25000" dirty="0" err="1" smtClean="0"/>
              <a:t>e</a:t>
            </a:r>
            <a:endParaRPr lang="en-GB" altLang="en-US" baseline="-25000" dirty="0" smtClean="0"/>
          </a:p>
          <a:p>
            <a:pPr marL="0" indent="0" algn="just">
              <a:tabLst>
                <a:tab pos="85725" algn="l"/>
                <a:tab pos="990600" algn="l"/>
              </a:tabLst>
            </a:pPr>
            <a:endParaRPr lang="en-GB" altLang="en-US" dirty="0" smtClean="0"/>
          </a:p>
          <a:p>
            <a:pPr marL="0" indent="0" algn="just">
              <a:tabLst>
                <a:tab pos="85725" algn="l"/>
                <a:tab pos="990600" algn="l"/>
              </a:tabLst>
            </a:pPr>
            <a:r>
              <a:rPr lang="en-GB" altLang="en-US" dirty="0" smtClean="0"/>
              <a:t>Not </a:t>
            </a:r>
            <a:r>
              <a:rPr lang="en-GB" altLang="en-US" dirty="0" smtClean="0"/>
              <a:t>all potential are possible in this model. </a:t>
            </a:r>
          </a:p>
          <a:p>
            <a:pPr marL="0" indent="0" algn="just">
              <a:tabLst>
                <a:tab pos="85725" algn="l"/>
                <a:tab pos="990600" algn="l"/>
              </a:tabLst>
            </a:pPr>
            <a:r>
              <a:rPr lang="en-GB" altLang="en-US" dirty="0" smtClean="0"/>
              <a:t>Highly negative potentials on surface lead to negative temperature.</a:t>
            </a:r>
            <a:endParaRPr lang="en-GB" altLang="en-US" dirty="0"/>
          </a:p>
          <a:p>
            <a:pPr algn="just"/>
            <a:endParaRPr lang="en-GB" altLang="en-US" baseline="-25000" dirty="0" smtClean="0"/>
          </a:p>
          <a:p>
            <a:pPr marL="0" indent="0" algn="just"/>
            <a:r>
              <a:rPr lang="en-GB" altLang="en-US" dirty="0" smtClean="0"/>
              <a:t>Electron temperature function of the electron density.</a:t>
            </a:r>
          </a:p>
          <a:p>
            <a:pPr marL="0" indent="0" algn="just"/>
            <a:r>
              <a:rPr lang="en-GB" altLang="en-US" dirty="0" smtClean="0"/>
              <a:t>Because of neutrality, also function </a:t>
            </a:r>
            <a:r>
              <a:rPr lang="en-GB" altLang="en-US" b="1" i="1" dirty="0">
                <a:latin typeface="Blackadder ITC" panose="04020505051007020D02" pitchFamily="82" charset="0"/>
              </a:rPr>
              <a:t>f</a:t>
            </a:r>
            <a:r>
              <a:rPr lang="en-GB" altLang="en-US" dirty="0" smtClean="0"/>
              <a:t>  of the ion density.</a:t>
            </a:r>
          </a:p>
          <a:p>
            <a:pPr marL="0" indent="0" algn="just"/>
            <a:endParaRPr lang="en-GB" altLang="en-US" dirty="0" smtClean="0"/>
          </a:p>
          <a:p>
            <a:pPr marL="0" indent="0" algn="just"/>
            <a:r>
              <a:rPr lang="en-GB" altLang="en-US" dirty="0" smtClean="0"/>
              <a:t>This </a:t>
            </a:r>
            <a:r>
              <a:rPr lang="en-GB" altLang="en-US" dirty="0" smtClean="0"/>
              <a:t>temperature is assumed to have a smooth spatial variation:</a:t>
            </a:r>
          </a:p>
          <a:p>
            <a:pPr marL="0" indent="0" algn="just"/>
            <a:r>
              <a:rPr lang="en-GB" altLang="en-US" dirty="0"/>
              <a:t>	</a:t>
            </a:r>
            <a:r>
              <a:rPr lang="en-GB" altLang="en-US" dirty="0" err="1" smtClean="0"/>
              <a:t>T</a:t>
            </a:r>
            <a:r>
              <a:rPr lang="en-GB" altLang="en-US" baseline="-25000" dirty="0" err="1" smtClean="0"/>
              <a:t>e</a:t>
            </a:r>
            <a:r>
              <a:rPr lang="en-GB" altLang="en-US" dirty="0" smtClean="0"/>
              <a:t>=</a:t>
            </a:r>
            <a:r>
              <a:rPr lang="en-GB" altLang="en-US" dirty="0" err="1" smtClean="0"/>
              <a:t>f</a:t>
            </a:r>
            <a:r>
              <a:rPr lang="en-GB" altLang="en-US" baseline="-25000" dirty="0" err="1"/>
              <a:t>smoothed</a:t>
            </a:r>
            <a:r>
              <a:rPr lang="en-GB" altLang="en-US" baseline="-25000" dirty="0"/>
              <a:t> </a:t>
            </a:r>
            <a:r>
              <a:rPr lang="en-GB" altLang="en-US" dirty="0" smtClean="0"/>
              <a:t>(</a:t>
            </a:r>
            <a:r>
              <a:rPr lang="en-GB" altLang="en-US" dirty="0" err="1" smtClean="0"/>
              <a:t>n</a:t>
            </a:r>
            <a:r>
              <a:rPr lang="en-GB" altLang="en-US" baseline="-25000" dirty="0" err="1" smtClean="0"/>
              <a:t>i</a:t>
            </a:r>
            <a:r>
              <a:rPr lang="en-GB" altLang="en-US" dirty="0" smtClean="0"/>
              <a:t>)</a:t>
            </a:r>
          </a:p>
          <a:p>
            <a:pPr marL="0" indent="0" algn="just"/>
            <a:endParaRPr lang="en-GB" altLang="en-US" dirty="0" smtClean="0"/>
          </a:p>
          <a:p>
            <a:pPr marL="0" indent="0" algn="just"/>
            <a:r>
              <a:rPr lang="en-GB" altLang="en-US" b="1" i="1" dirty="0" smtClean="0">
                <a:latin typeface="Blackadder ITC" panose="04020505051007020D02" pitchFamily="82" charset="0"/>
              </a:rPr>
              <a:t>f</a:t>
            </a:r>
            <a:r>
              <a:rPr lang="en-GB" altLang="en-US" dirty="0" smtClean="0"/>
              <a:t>  monotonic and continuous </a:t>
            </a:r>
            <a:r>
              <a:rPr lang="en-GB" altLang="en-US" dirty="0" smtClean="0"/>
              <a:t>to compute </a:t>
            </a:r>
            <a:r>
              <a:rPr lang="en-GB" altLang="en-US" dirty="0" smtClean="0"/>
              <a:t>the quasi-neutral electron density:</a:t>
            </a:r>
            <a:r>
              <a:rPr lang="en-GB" altLang="en-US" dirty="0"/>
              <a:t>	</a:t>
            </a:r>
            <a:r>
              <a:rPr lang="en-GB" altLang="en-US" dirty="0" err="1" smtClean="0"/>
              <a:t>n</a:t>
            </a:r>
            <a:r>
              <a:rPr lang="en-GB" altLang="en-US" baseline="-25000" dirty="0" err="1" smtClean="0"/>
              <a:t>e,qn</a:t>
            </a:r>
            <a:r>
              <a:rPr lang="en-GB" altLang="en-US" baseline="-25000" dirty="0" smtClean="0"/>
              <a:t> </a:t>
            </a:r>
            <a:r>
              <a:rPr lang="en-GB" altLang="en-US" dirty="0" smtClean="0"/>
              <a:t>= f</a:t>
            </a:r>
            <a:r>
              <a:rPr lang="en-GB" altLang="en-US" baseline="30000" dirty="0" smtClean="0"/>
              <a:t>-1</a:t>
            </a:r>
            <a:r>
              <a:rPr lang="en-GB" altLang="en-US" dirty="0" smtClean="0"/>
              <a:t>(</a:t>
            </a:r>
            <a:r>
              <a:rPr lang="en-GB" altLang="en-US" dirty="0" err="1" smtClean="0"/>
              <a:t>T</a:t>
            </a:r>
            <a:r>
              <a:rPr lang="en-GB" altLang="en-US" baseline="-25000" dirty="0" err="1" smtClean="0"/>
              <a:t>e</a:t>
            </a:r>
            <a:r>
              <a:rPr lang="en-GB" altLang="en-US" dirty="0" smtClean="0"/>
              <a:t>) ~ </a:t>
            </a:r>
            <a:r>
              <a:rPr lang="en-GB" altLang="en-US" dirty="0" err="1"/>
              <a:t>n</a:t>
            </a:r>
            <a:r>
              <a:rPr lang="en-GB" altLang="en-US" baseline="-25000" dirty="0" err="1"/>
              <a:t>i</a:t>
            </a:r>
            <a:endParaRPr lang="en-GB" altLang="en-US" dirty="0" smtClean="0"/>
          </a:p>
          <a:p>
            <a:pPr marL="0" indent="0" algn="just"/>
            <a:endParaRPr lang="en-GB" altLang="en-US" dirty="0" smtClean="0"/>
          </a:p>
        </p:txBody>
      </p:sp>
      <p:sp>
        <p:nvSpPr>
          <p:cNvPr id="5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3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000" dirty="0">
                <a:solidFill>
                  <a:schemeClr val="bg1">
                    <a:lumMod val="95000"/>
                  </a:schemeClr>
                </a:solidFill>
              </a:rPr>
              <a:t>Electron </a:t>
            </a:r>
            <a:r>
              <a:rPr lang="fr-FR" altLang="en-US" sz="2000" dirty="0" err="1">
                <a:solidFill>
                  <a:schemeClr val="bg1">
                    <a:lumMod val="95000"/>
                  </a:schemeClr>
                </a:solidFill>
              </a:rPr>
              <a:t>cooling</a:t>
            </a:r>
            <a:r>
              <a:rPr lang="fr-FR" altLang="en-US" sz="2000" dirty="0">
                <a:solidFill>
                  <a:schemeClr val="bg1">
                    <a:lumMod val="95000"/>
                  </a:schemeClr>
                </a:solidFill>
              </a:rPr>
              <a:t> model </a:t>
            </a:r>
            <a:r>
              <a:rPr lang="fr-FR" altLang="en-US" sz="2000" dirty="0" err="1">
                <a:solidFill>
                  <a:schemeClr val="bg1">
                    <a:lumMod val="95000"/>
                  </a:schemeClr>
                </a:solidFill>
              </a:rPr>
              <a:t>implementation</a:t>
            </a:r>
            <a:r>
              <a:rPr lang="fr-FR" altLang="en-US" sz="2000" dirty="0">
                <a:solidFill>
                  <a:schemeClr val="bg1">
                    <a:lumMod val="95000"/>
                  </a:schemeClr>
                </a:solidFill>
              </a:rPr>
              <a:t>:</a:t>
            </a:r>
            <a:br>
              <a:rPr lang="fr-FR" alt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altLang="en-US" sz="2000" dirty="0" err="1" smtClean="0">
                <a:solidFill>
                  <a:schemeClr val="bg1">
                    <a:lumMod val="95000"/>
                  </a:schemeClr>
                </a:solidFill>
              </a:rPr>
              <a:t>Isothermal</a:t>
            </a:r>
            <a:r>
              <a:rPr lang="fr-FR" altLang="en-US" sz="2000" dirty="0" smtClean="0">
                <a:solidFill>
                  <a:schemeClr val="bg1">
                    <a:lumMod val="95000"/>
                  </a:schemeClr>
                </a:solidFill>
              </a:rPr>
              <a:t> Poisson-Boltzmann approximation </a:t>
            </a:r>
            <a:r>
              <a:rPr lang="fr-FR" altLang="en-US" sz="2000" dirty="0">
                <a:solidFill>
                  <a:schemeClr val="bg1">
                    <a:lumMod val="95000"/>
                  </a:schemeClr>
                </a:solidFill>
              </a:rPr>
              <a:t>at </a:t>
            </a:r>
            <a:r>
              <a:rPr lang="fr-FR" altLang="en-US" sz="2000" dirty="0" smtClean="0">
                <a:solidFill>
                  <a:schemeClr val="bg1">
                    <a:lumMod val="95000"/>
                  </a:schemeClr>
                </a:solidFill>
              </a:rPr>
              <a:t>local </a:t>
            </a:r>
            <a:r>
              <a:rPr lang="fr-FR" altLang="en-US" sz="2000" dirty="0" err="1">
                <a:solidFill>
                  <a:schemeClr val="bg1">
                    <a:lumMod val="95000"/>
                  </a:schemeClr>
                </a:solidFill>
              </a:rPr>
              <a:t>scale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50503" y="971203"/>
            <a:ext cx="8496944" cy="5298953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altLang="en-US" dirty="0" smtClean="0"/>
              <a:t>The electron density may not be equal to the ion density locally:</a:t>
            </a:r>
          </a:p>
          <a:p>
            <a:r>
              <a:rPr lang="en-GB" altLang="en-US" dirty="0" smtClean="0"/>
              <a:t>	n</a:t>
            </a:r>
            <a:r>
              <a:rPr lang="en-GB" altLang="en-US" baseline="-25000" dirty="0" smtClean="0"/>
              <a:t>e </a:t>
            </a:r>
            <a:r>
              <a:rPr lang="en-GB" altLang="en-US" dirty="0" smtClean="0"/>
              <a:t>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e,qn</a:t>
            </a:r>
            <a:r>
              <a:rPr lang="en-GB" altLang="en-US" dirty="0" smtClean="0"/>
              <a:t> </a:t>
            </a:r>
            <a:r>
              <a:rPr lang="en-GB" altLang="en-US" dirty="0"/>
              <a:t>+ </a:t>
            </a:r>
            <a:r>
              <a:rPr lang="en-GB" altLang="en-US" dirty="0" err="1">
                <a:latin typeface="Symbol" panose="05050102010706020507" pitchFamily="18" charset="2"/>
              </a:rPr>
              <a:t>d</a:t>
            </a:r>
            <a:r>
              <a:rPr lang="en-GB" altLang="en-US" dirty="0" err="1"/>
              <a:t>n</a:t>
            </a:r>
            <a:r>
              <a:rPr lang="en-GB" altLang="en-US" baseline="-25000" dirty="0" err="1"/>
              <a:t>e</a:t>
            </a:r>
            <a:r>
              <a:rPr lang="en-GB" altLang="en-US" dirty="0"/>
              <a:t> </a:t>
            </a:r>
            <a:endParaRPr lang="en-GB" altLang="en-US" baseline="-25000" dirty="0" smtClean="0"/>
          </a:p>
          <a:p>
            <a:endParaRPr lang="en-GB" altLang="en-US" baseline="-25000" dirty="0"/>
          </a:p>
          <a:p>
            <a:r>
              <a:rPr lang="en-US" dirty="0" smtClean="0"/>
              <a:t>Solving Poisson equation:</a:t>
            </a:r>
          </a:p>
          <a:p>
            <a:r>
              <a:rPr lang="en-US" dirty="0"/>
              <a:t>	</a:t>
            </a:r>
            <a:r>
              <a:rPr lang="en-US" dirty="0" smtClean="0"/>
              <a:t>e(n</a:t>
            </a:r>
            <a:r>
              <a:rPr lang="en-US" baseline="-25000" dirty="0" smtClean="0"/>
              <a:t>e </a:t>
            </a:r>
            <a:r>
              <a:rPr lang="en-US" dirty="0" smtClean="0"/>
              <a:t>-</a:t>
            </a:r>
            <a:r>
              <a:rPr lang="en-US" dirty="0" err="1" smtClean="0"/>
              <a:t>n</a:t>
            </a:r>
            <a:r>
              <a:rPr lang="en-US" baseline="-25000" dirty="0" err="1"/>
              <a:t>e,qn</a:t>
            </a:r>
            <a:r>
              <a:rPr lang="en-US" dirty="0" smtClean="0"/>
              <a:t>)/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V~(V-</a:t>
            </a:r>
            <a:r>
              <a:rPr lang="en-GB" altLang="en-US" dirty="0" err="1" smtClean="0"/>
              <a:t>V</a:t>
            </a:r>
            <a:r>
              <a:rPr lang="en-GB" altLang="en-US" baseline="-25000" dirty="0" err="1" smtClean="0"/>
              <a:t>qn</a:t>
            </a:r>
            <a:r>
              <a:rPr lang="en-US" dirty="0" smtClean="0"/>
              <a:t>)/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D</a:t>
            </a:r>
            <a:r>
              <a:rPr lang="en-US" baseline="30000" dirty="0" smtClean="0"/>
              <a:t>2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	</a:t>
            </a:r>
            <a:endParaRPr lang="en-US" dirty="0" smtClean="0">
              <a:latin typeface="Symbol" panose="05050102010706020507" pitchFamily="18" charset="2"/>
            </a:endParaRPr>
          </a:p>
          <a:p>
            <a:r>
              <a:rPr lang="en-US" dirty="0">
                <a:latin typeface="Symbol" panose="05050102010706020507" pitchFamily="18" charset="2"/>
              </a:rPr>
              <a:t>	</a:t>
            </a:r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e,qn</a:t>
            </a:r>
            <a:r>
              <a:rPr lang="en-US" baseline="-25000" dirty="0" smtClean="0"/>
              <a:t> </a:t>
            </a:r>
            <a:r>
              <a:rPr lang="en-US" dirty="0" smtClean="0"/>
              <a:t>=1+</a:t>
            </a:r>
            <a:r>
              <a:rPr lang="en-US" dirty="0"/>
              <a:t> </a:t>
            </a:r>
            <a:r>
              <a:rPr lang="en-US" dirty="0" smtClean="0"/>
              <a:t>(n</a:t>
            </a:r>
            <a:r>
              <a:rPr lang="en-US" baseline="-25000" dirty="0" smtClean="0"/>
              <a:t>e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e,qn</a:t>
            </a:r>
            <a:r>
              <a:rPr lang="en-US" baseline="-25000" dirty="0" smtClean="0"/>
              <a:t> </a:t>
            </a:r>
            <a:r>
              <a:rPr lang="en-US" dirty="0" smtClean="0"/>
              <a:t>)e(V-</a:t>
            </a:r>
            <a:r>
              <a:rPr lang="en-GB" altLang="en-US" dirty="0" err="1"/>
              <a:t>V</a:t>
            </a:r>
            <a:r>
              <a:rPr lang="en-GB" altLang="en-US" baseline="-25000" dirty="0" err="1"/>
              <a:t>qn</a:t>
            </a:r>
            <a:r>
              <a:rPr lang="en-US" dirty="0"/>
              <a:t>)</a:t>
            </a:r>
            <a:r>
              <a:rPr lang="en-US" dirty="0" smtClean="0"/>
              <a:t>/</a:t>
            </a:r>
            <a:r>
              <a:rPr lang="en-US" dirty="0" err="1" smtClean="0"/>
              <a:t>kT</a:t>
            </a:r>
            <a:r>
              <a:rPr lang="en-US" baseline="-25000" dirty="0" err="1" smtClean="0"/>
              <a:t>e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	n</a:t>
            </a:r>
            <a:r>
              <a:rPr lang="en-US" baseline="-25000" dirty="0" smtClean="0"/>
              <a:t>e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e,qn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(e</a:t>
            </a:r>
            <a:r>
              <a:rPr lang="en-US" dirty="0"/>
              <a:t>(V-</a:t>
            </a:r>
            <a:r>
              <a:rPr lang="en-GB" altLang="en-US" dirty="0" err="1"/>
              <a:t>V</a:t>
            </a:r>
            <a:r>
              <a:rPr lang="en-GB" altLang="en-US" baseline="-25000" dirty="0" err="1"/>
              <a:t>qn</a:t>
            </a:r>
            <a:r>
              <a:rPr lang="en-US" dirty="0"/>
              <a:t>)</a:t>
            </a:r>
            <a:r>
              <a:rPr lang="en-US" dirty="0" smtClean="0"/>
              <a:t>/</a:t>
            </a:r>
            <a:r>
              <a:rPr lang="en-US" dirty="0" err="1" smtClean="0"/>
              <a:t>kT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 algn="just"/>
            <a:r>
              <a:rPr lang="en-US" dirty="0" smtClean="0"/>
              <a:t>In this model,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e,qn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qn</a:t>
            </a:r>
            <a:r>
              <a:rPr lang="en-US" dirty="0" smtClean="0"/>
              <a:t> 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are function of the ion </a:t>
            </a:r>
            <a:r>
              <a:rPr lang="en-US" dirty="0" smtClean="0"/>
              <a:t>density, the </a:t>
            </a:r>
            <a:r>
              <a:rPr lang="en-US" dirty="0" smtClean="0"/>
              <a:t>mathematical form of the above equation is exactly the same as that of the usual Maxwell-Boltzmann distribution, except is local and not global.</a:t>
            </a:r>
          </a:p>
          <a:p>
            <a:pPr marL="0" indent="0" algn="just"/>
            <a:endParaRPr lang="en-US" dirty="0"/>
          </a:p>
          <a:p>
            <a:pPr marL="0" indent="0" algn="just"/>
            <a:r>
              <a:rPr lang="en-US" dirty="0" smtClean="0"/>
              <a:t>Contrary to the quasi-neutral case, the Poisson equation is solved explicitly (even if the electron density contribution to the Poisson equation can be </a:t>
            </a:r>
            <a:r>
              <a:rPr lang="en-US" dirty="0" err="1" smtClean="0"/>
              <a:t>implicited</a:t>
            </a:r>
            <a:r>
              <a:rPr lang="en-US" dirty="0" smtClean="0"/>
              <a:t>). It is possible to simulate non-neutral sheaths close to polarized surfaces.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24613"/>
            <a:ext cx="685800" cy="414337"/>
          </a:xfrm>
          <a:prstGeom prst="rect">
            <a:avLst/>
          </a:prstGeom>
        </p:spPr>
        <p:txBody>
          <a:bodyPr/>
          <a:lstStyle/>
          <a:p>
            <a:fld id="{FAE2007C-6E2D-46F7-A815-773EC30DE916}" type="slidenum">
              <a:rPr lang="fr-FR" altLang="en-US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endParaRPr lang="fr-F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2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>
                <a:solidFill>
                  <a:schemeClr val="bg1">
                    <a:lumMod val="95000"/>
                  </a:schemeClr>
                </a:solidFill>
              </a:rPr>
              <a:t>Electron </a:t>
            </a:r>
            <a:r>
              <a:rPr lang="fr-FR" altLang="en-US" dirty="0" err="1">
                <a:solidFill>
                  <a:schemeClr val="bg1">
                    <a:lumMod val="95000"/>
                  </a:schemeClr>
                </a:solidFill>
              </a:rPr>
              <a:t>cooling</a:t>
            </a:r>
            <a:r>
              <a:rPr lang="fr-FR" altLang="en-US" dirty="0">
                <a:solidFill>
                  <a:schemeClr val="bg1">
                    <a:lumMod val="95000"/>
                  </a:schemeClr>
                </a:solidFill>
              </a:rPr>
              <a:t> model </a:t>
            </a:r>
            <a:r>
              <a:rPr lang="fr-FR" altLang="en-US" dirty="0" err="1">
                <a:solidFill>
                  <a:schemeClr val="bg1">
                    <a:lumMod val="95000"/>
                  </a:schemeClr>
                </a:solidFill>
              </a:rPr>
              <a:t>implementation</a:t>
            </a:r>
            <a:r>
              <a:rPr lang="fr-FR" altLang="en-US" dirty="0">
                <a:solidFill>
                  <a:schemeClr val="bg1">
                    <a:lumMod val="95000"/>
                  </a:schemeClr>
                </a:solidFill>
              </a:rPr>
              <a:t>:</a:t>
            </a:r>
            <a:br>
              <a:rPr lang="fr-FR" alt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altLang="en-US" dirty="0" smtClean="0">
                <a:solidFill>
                  <a:schemeClr val="bg1">
                    <a:lumMod val="95000"/>
                  </a:schemeClr>
                </a:solidFill>
              </a:rPr>
              <a:t>Test </a:t>
            </a:r>
            <a:r>
              <a:rPr lang="fr-FR" altLang="en-US" dirty="0" err="1" smtClean="0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fr-FR" alt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altLang="en-US" dirty="0" err="1" smtClean="0">
                <a:solidFill>
                  <a:schemeClr val="bg1">
                    <a:lumMod val="95000"/>
                  </a:schemeClr>
                </a:solidFill>
              </a:rPr>
              <a:t>adiabatic</a:t>
            </a:r>
            <a:r>
              <a:rPr lang="fr-FR" alt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altLang="en-US" dirty="0" err="1" smtClean="0">
                <a:solidFill>
                  <a:schemeClr val="bg1">
                    <a:lumMod val="95000"/>
                  </a:schemeClr>
                </a:solidFill>
              </a:rPr>
              <a:t>electrons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503" y="971203"/>
                <a:ext cx="8496944" cy="5738241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We assume adiabatic electrons in an expending plasma. In this case: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 smtClean="0"/>
              </a:p>
              <a:p>
                <a:pPr marL="0" indent="0"/>
                <a:r>
                  <a:rPr lang="en-US" altLang="en-US" dirty="0" smtClean="0"/>
                  <a:t>With v</a:t>
                </a:r>
                <a:r>
                  <a:rPr lang="en-US" altLang="en-US" baseline="-25000" dirty="0" smtClean="0"/>
                  <a:t>i</a:t>
                </a:r>
                <a:r>
                  <a:rPr lang="en-US" altLang="en-US" dirty="0" smtClean="0"/>
                  <a:t> the plasma expansion velocity </a:t>
                </a:r>
                <a:r>
                  <a:rPr lang="en-US" altLang="en-US" dirty="0" smtClean="0"/>
                  <a:t>= </a:t>
                </a:r>
                <a:r>
                  <a:rPr lang="en-US" altLang="en-US" dirty="0" smtClean="0"/>
                  <a:t>ion velocity at the thruster exhaust.</a:t>
                </a:r>
              </a:p>
              <a:p>
                <a:pPr marL="0" indent="0"/>
                <a:endParaRPr lang="en-US" altLang="en-US" dirty="0" smtClean="0"/>
              </a:p>
              <a:p>
                <a:pPr marL="0" indent="0"/>
                <a:r>
                  <a:rPr lang="en-US" altLang="en-US" dirty="0" smtClean="0"/>
                  <a:t>The electrons are isothermal for small densities.</a:t>
                </a:r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fr-FR" alt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fr-FR" alt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fr-FR" altLang="en-US" b="0" i="1" smtClean="0">
                            <a:latin typeface="Cambria Math"/>
                          </a:rPr>
                          <m:t>𝑏𝑜𝑢𝑛𝑑𝑎𝑟𝑦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alt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alt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altLang="en-US" b="0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fr-FR" alt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altLang="en-US" b="0" i="0" smtClean="0">
                                <a:latin typeface="Cambria Math"/>
                              </a:rPr>
                              <m:t>m</m:t>
                            </m:r>
                            <m:r>
                              <a:rPr lang="fr-FR" altLang="en-US" b="0" i="1" smtClean="0">
                                <a:latin typeface="Cambria Math"/>
                              </a:rPr>
                              <m:t>𝑖𝑛</m:t>
                            </m:r>
                            <m:r>
                              <a:rPr lang="fr-FR" altLang="en-US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fr-FR" altLang="en-US" b="0" i="1" smtClean="0">
                                <a:latin typeface="Cambria Math"/>
                              </a:rPr>
                              <m:t>𝑞</m:t>
                            </m:r>
                            <m:acc>
                              <m:accPr>
                                <m:chr m:val="̃"/>
                                <m:ctrlPr>
                                  <a:rPr lang="fr-FR" alt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alt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fr-FR" altLang="en-US" b="0" i="1" smtClean="0">
                                <a:latin typeface="Cambria Math"/>
                              </a:rPr>
                              <m:t>,0)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alt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alt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altLang="en-US" b="0" i="1" smtClean="0">
                                    <a:latin typeface="Cambria Math"/>
                                  </a:rPr>
                                  <m:t>𝑏𝑜𝑢𝑛𝑑𝑎𝑟𝑦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fr-FR" altLang="en-US" b="0" i="1" smtClean="0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fr-FR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alt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altLang="en-US" b="0" i="0" smtClean="0">
                                <a:latin typeface="Cambria Math"/>
                              </a:rPr>
                              <m:t>max</m:t>
                            </m:r>
                            <m:r>
                              <a:rPr lang="fr-FR" altLang="en-US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fr-FR" altLang="en-US" b="0" i="1" smtClean="0">
                                <a:latin typeface="Cambria Math"/>
                              </a:rPr>
                              <m:t>𝑞</m:t>
                            </m:r>
                            <m:acc>
                              <m:accPr>
                                <m:chr m:val="̃"/>
                                <m:ctrlPr>
                                  <a:rPr lang="fr-FR" alt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alt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acc>
                            <m:r>
                              <a:rPr lang="fr-FR" altLang="en-US" b="0" i="1" smtClean="0">
                                <a:latin typeface="Cambria Math"/>
                              </a:rPr>
                              <m:t>,0)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alt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alt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altLang="en-US" b="0" i="1" smtClean="0">
                                    <a:latin typeface="Cambria Math"/>
                                  </a:rPr>
                                  <m:t>𝑏𝑜𝑢𝑛𝑑𝑎𝑟𝑦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fr-FR" altLang="en-US" b="0" i="1" dirty="0" smtClean="0">
                  <a:latin typeface="Cambria Math"/>
                </a:endParaRPr>
              </a:p>
              <a:p>
                <a:pPr marL="0" indent="0"/>
                <a14:m>
                  <m:oMath xmlns:m="http://schemas.openxmlformats.org/officeDocument/2006/math">
                    <m:r>
                      <a:rPr lang="fr-FR" altLang="en-US" b="0" i="1" smtClean="0">
                        <a:latin typeface="Cambria Math"/>
                      </a:rPr>
                      <m:t>                  </m:t>
                    </m:r>
                    <m:acc>
                      <m:accPr>
                        <m:chr m:val="̃"/>
                        <m:ctrlPr>
                          <a:rPr lang="fr-FR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altLang="en-US" i="1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fr-FR" alt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altLang="en-US" i="1">
                            <a:latin typeface="Cambria Math"/>
                          </a:rPr>
                          <m:t>𝑏𝑜𝑢𝑛𝑑𝑎𝑟𝑦</m:t>
                        </m:r>
                      </m:sub>
                    </m:sSub>
                    <m:r>
                      <a:rPr lang="fr-FR" alt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fr-FR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altLang="en-US" i="1">
                            <a:latin typeface="Cambria Math"/>
                          </a:rPr>
                          <m:t>𝑞𝑛</m:t>
                        </m:r>
                        <m:r>
                          <a:rPr lang="fr-FR" altLang="en-US" i="1">
                            <a:latin typeface="Cambria Math"/>
                          </a:rPr>
                          <m:t>;</m:t>
                        </m:r>
                        <m:r>
                          <a:rPr lang="fr-FR" altLang="en-US" i="1">
                            <a:latin typeface="Cambria Math"/>
                          </a:rPr>
                          <m:t>𝑏𝑜𝑢𝑛𝑑𝑎𝑟𝑦</m:t>
                        </m:r>
                      </m:sub>
                    </m:sSub>
                    <m:r>
                      <a:rPr lang="fr-FR" alt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altLang="en-US" i="1">
                            <a:latin typeface="Cambria Math"/>
                          </a:rPr>
                          <m:t>𝑞𝑛</m:t>
                        </m:r>
                        <m:r>
                          <a:rPr lang="fr-FR" altLang="en-US" i="1">
                            <a:latin typeface="Cambria Math"/>
                          </a:rPr>
                          <m:t>;∞</m:t>
                        </m:r>
                      </m:sub>
                    </m:sSub>
                    <m:r>
                      <a:rPr lang="fr-FR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/>
                <a:endParaRPr lang="en-US" altLang="en-US" dirty="0" smtClean="0"/>
              </a:p>
              <a:p>
                <a:pPr marL="0" indent="0"/>
                <a:r>
                  <a:rPr lang="en-US" dirty="0" smtClean="0"/>
                  <a:t>Simulation of a floating SC in a cold plasma environment in a cold plasma </a:t>
                </a:r>
              </a:p>
              <a:p>
                <a:pPr marL="0" indent="0"/>
                <a:r>
                  <a:rPr lang="en-US" dirty="0" smtClean="0"/>
                  <a:t>	n</a:t>
                </a:r>
                <a:r>
                  <a:rPr lang="en-US" baseline="-25000" dirty="0" smtClean="0"/>
                  <a:t>e/</a:t>
                </a:r>
                <a:r>
                  <a:rPr lang="en-US" baseline="-25000" dirty="0" err="1" smtClean="0"/>
                  <a:t>i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= 30 cm-3</a:t>
                </a:r>
              </a:p>
              <a:p>
                <a:pPr marL="0" indent="0"/>
                <a:r>
                  <a:rPr lang="en-US" dirty="0" smtClean="0"/>
                  <a:t>	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e</a:t>
                </a:r>
                <a:r>
                  <a:rPr lang="en-US" baseline="-25000" dirty="0" smtClean="0"/>
                  <a:t>/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= </a:t>
                </a:r>
                <a:r>
                  <a:rPr lang="en-US" dirty="0" smtClean="0"/>
                  <a:t>2,5eV</a:t>
                </a:r>
              </a:p>
              <a:p>
                <a:pPr marL="0" indent="0"/>
                <a:endParaRPr lang="en-US" dirty="0" smtClean="0"/>
              </a:p>
              <a:p>
                <a:pPr marL="0" indent="0"/>
                <a:r>
                  <a:rPr lang="en-US" dirty="0" smtClean="0"/>
                  <a:t>Thruster:</a:t>
                </a:r>
              </a:p>
              <a:p>
                <a:pPr marL="0" indent="0"/>
                <a:r>
                  <a:rPr lang="en-US" dirty="0"/>
                  <a:t>	</a:t>
                </a:r>
                <a:r>
                  <a:rPr lang="en-US" dirty="0" smtClean="0"/>
                  <a:t>20 A, 150 eV Xenon ions + charge exchange, 2.8 eV cathode electrons</a:t>
                </a:r>
                <a:endParaRPr lang="en-US" dirty="0"/>
              </a:p>
              <a:p>
                <a:pPr marL="0" indent="0"/>
                <a:r>
                  <a:rPr lang="en-US" dirty="0" smtClean="0"/>
                  <a:t>	1k</a:t>
                </a:r>
                <a:r>
                  <a:rPr lang="en-US" dirty="0" smtClean="0">
                    <a:latin typeface="Symbol" panose="05050102010706020507" pitchFamily="18" charset="2"/>
                  </a:rPr>
                  <a:t>W</a:t>
                </a:r>
                <a:r>
                  <a:rPr lang="en-US" dirty="0" smtClean="0"/>
                  <a:t> resistance between the spacecraft and the thruster.</a:t>
                </a:r>
                <a:endParaRPr lang="en-US" dirty="0" smtClean="0"/>
              </a:p>
              <a:p>
                <a:pPr marL="0" indent="0"/>
                <a:endParaRPr lang="en-US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503" y="971203"/>
                <a:ext cx="8496944" cy="5738241"/>
              </a:xfrm>
              <a:prstGeom prst="rect">
                <a:avLst/>
              </a:prstGeom>
              <a:blipFill rotWithShape="1">
                <a:blip r:embed="rId2"/>
                <a:stretch>
                  <a:fillRect l="-574"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24613"/>
            <a:ext cx="685800" cy="414337"/>
          </a:xfrm>
          <a:prstGeom prst="rect">
            <a:avLst/>
          </a:prstGeom>
        </p:spPr>
        <p:txBody>
          <a:bodyPr/>
          <a:lstStyle/>
          <a:p>
            <a:fld id="{FAE2007C-6E2D-46F7-A815-773EC30DE916}" type="slidenum">
              <a:rPr lang="fr-FR" altLang="en-US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endParaRPr lang="fr-F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5" y="1292027"/>
            <a:ext cx="78430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2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>
                <a:solidFill>
                  <a:schemeClr val="bg1">
                    <a:lumMod val="95000"/>
                  </a:schemeClr>
                </a:solidFill>
              </a:rPr>
              <a:t>Electron </a:t>
            </a:r>
            <a:r>
              <a:rPr lang="fr-FR" altLang="en-US" dirty="0" err="1">
                <a:solidFill>
                  <a:schemeClr val="bg1">
                    <a:lumMod val="95000"/>
                  </a:schemeClr>
                </a:solidFill>
              </a:rPr>
              <a:t>cooling</a:t>
            </a:r>
            <a:r>
              <a:rPr lang="fr-FR" altLang="en-US" dirty="0">
                <a:solidFill>
                  <a:schemeClr val="bg1">
                    <a:lumMod val="95000"/>
                  </a:schemeClr>
                </a:solidFill>
              </a:rPr>
              <a:t> model </a:t>
            </a:r>
            <a:r>
              <a:rPr lang="fr-FR" altLang="en-US" dirty="0" err="1">
                <a:solidFill>
                  <a:schemeClr val="bg1">
                    <a:lumMod val="95000"/>
                  </a:schemeClr>
                </a:solidFill>
              </a:rPr>
              <a:t>implementation</a:t>
            </a:r>
            <a:r>
              <a:rPr lang="fr-FR" altLang="en-US" dirty="0">
                <a:solidFill>
                  <a:schemeClr val="bg1">
                    <a:lumMod val="95000"/>
                  </a:schemeClr>
                </a:solidFill>
              </a:rPr>
              <a:t>:</a:t>
            </a:r>
            <a:br>
              <a:rPr lang="fr-FR" alt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altLang="en-US" dirty="0" smtClean="0">
                <a:solidFill>
                  <a:schemeClr val="bg1">
                    <a:lumMod val="95000"/>
                  </a:schemeClr>
                </a:solidFill>
              </a:rPr>
              <a:t>Test </a:t>
            </a:r>
            <a:r>
              <a:rPr lang="fr-FR" altLang="en-US" dirty="0" err="1" smtClean="0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fr-FR" alt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altLang="en-US" dirty="0" err="1" smtClean="0">
                <a:solidFill>
                  <a:schemeClr val="bg1">
                    <a:lumMod val="95000"/>
                  </a:schemeClr>
                </a:solidFill>
              </a:rPr>
              <a:t>adiabatic</a:t>
            </a:r>
            <a:r>
              <a:rPr lang="fr-FR" alt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altLang="en-US" dirty="0" err="1" smtClean="0">
                <a:solidFill>
                  <a:schemeClr val="bg1">
                    <a:lumMod val="95000"/>
                  </a:schemeClr>
                </a:solidFill>
              </a:rPr>
              <a:t>electrons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50503" y="971203"/>
            <a:ext cx="8496944" cy="1365569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US" alt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24613"/>
            <a:ext cx="685800" cy="414337"/>
          </a:xfrm>
          <a:prstGeom prst="rect">
            <a:avLst/>
          </a:prstGeom>
        </p:spPr>
        <p:txBody>
          <a:bodyPr/>
          <a:lstStyle/>
          <a:p>
            <a:fld id="{FAE2007C-6E2D-46F7-A815-773EC30DE916}" type="slidenum">
              <a:rPr lang="fr-FR" altLang="en-US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endParaRPr lang="fr-F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78"/>
            <a:ext cx="5904656" cy="35342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4522456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thruster parameters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automatically computed</a:t>
            </a:r>
            <a:endParaRPr lang="en-US" dirty="0"/>
          </a:p>
        </p:txBody>
      </p:sp>
      <p:sp>
        <p:nvSpPr>
          <p:cNvPr id="12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21" y="3563491"/>
            <a:ext cx="5568107" cy="26505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80092" y="4407026"/>
            <a:ext cx="461665" cy="13619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Potential (V)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5904656" y="6155779"/>
            <a:ext cx="10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387398" y="367028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Thruster / cathode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387398" y="55842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8DA2D19A-1C78-436C-A60E-B4F2A69A744C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15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99194"/>
            <a:ext cx="4426967" cy="32403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5" y="899195"/>
            <a:ext cx="4388960" cy="3240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94" y="4056826"/>
            <a:ext cx="3070549" cy="2367734"/>
          </a:xfrm>
          <a:prstGeom prst="rect">
            <a:avLst/>
          </a:prstGeom>
        </p:spPr>
      </p:pic>
      <p:sp>
        <p:nvSpPr>
          <p:cNvPr id="8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" name="TextShape 1"/>
          <p:cNvSpPr txBox="1"/>
          <p:nvPr/>
        </p:nvSpPr>
        <p:spPr>
          <a:xfrm>
            <a:off x="318811" y="5675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Cathode </a:t>
            </a:r>
            <a:r>
              <a:rPr lang="fr-FR" sz="24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electrons</a:t>
            </a:r>
            <a:endParaRPr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78495" y="1036440"/>
            <a:ext cx="606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 density			           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40594" y="4139555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Polytropic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index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8DA2D19A-1C78-436C-A60E-B4F2A69A744C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16</a:t>
            </a:fld>
            <a:endParaRPr/>
          </a:p>
        </p:txBody>
      </p:sp>
      <p:sp>
        <p:nvSpPr>
          <p:cNvPr id="8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" name="TextShape 1"/>
          <p:cNvSpPr txBox="1"/>
          <p:nvPr/>
        </p:nvSpPr>
        <p:spPr>
          <a:xfrm>
            <a:off x="318811" y="5675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24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ions</a:t>
            </a:r>
            <a:endParaRPr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07" y="3779514"/>
            <a:ext cx="3430174" cy="26450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86" y="1115219"/>
            <a:ext cx="3669064" cy="28292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7" y="1115219"/>
            <a:ext cx="3669064" cy="282925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85440" y="133124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Xe</a:t>
            </a: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+</a:t>
            </a:r>
            <a:endParaRPr lang="en-US" baseline="30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63071" y="13312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Xe</a:t>
            </a: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++</a:t>
            </a:r>
            <a:endParaRPr lang="en-US" baseline="30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74839" y="3949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CEX</a:t>
            </a:r>
            <a:endParaRPr lang="en-US" baseline="30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collection by exposed conductors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>
                <a:solidFill>
                  <a:srgbClr val="FFFFFF"/>
                </a:solidFill>
              </a:rPr>
              <a:pPr/>
              <a:t>17</a:t>
            </a:fld>
            <a:endParaRPr lang="fr-FR" altLang="en-US">
              <a:solidFill>
                <a:srgbClr val="FFFFFF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62671" y="2211598"/>
            <a:ext cx="5745995" cy="4536504"/>
            <a:chOff x="250503" y="2195339"/>
            <a:chExt cx="5745995" cy="4536504"/>
          </a:xfrm>
        </p:grpSpPr>
        <p:grpSp>
          <p:nvGrpSpPr>
            <p:cNvPr id="38" name="Groupe 37"/>
            <p:cNvGrpSpPr/>
            <p:nvPr/>
          </p:nvGrpSpPr>
          <p:grpSpPr>
            <a:xfrm>
              <a:off x="250503" y="2195339"/>
              <a:ext cx="5745995" cy="4536504"/>
              <a:chOff x="1098870" y="2051323"/>
              <a:chExt cx="5745995" cy="4536504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791" y="4781128"/>
                <a:ext cx="3554412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1" name="Connecteur droit 60"/>
              <p:cNvCxnSpPr/>
              <p:nvPr/>
            </p:nvCxnSpPr>
            <p:spPr bwMode="auto">
              <a:xfrm flipV="1">
                <a:off x="3778895" y="2549550"/>
                <a:ext cx="0" cy="339858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382366" y="3635499"/>
                <a:ext cx="4060825" cy="92263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33" name="Rectangle 1032"/>
              <p:cNvSpPr>
                <a:spLocks/>
              </p:cNvSpPr>
              <p:nvPr/>
            </p:nvSpPr>
            <p:spPr bwMode="auto">
              <a:xfrm>
                <a:off x="3521894" y="2051323"/>
                <a:ext cx="3322971" cy="25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609600" indent="-609600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e 12"/>
              <p:cNvGrpSpPr/>
              <p:nvPr/>
            </p:nvGrpSpPr>
            <p:grpSpPr>
              <a:xfrm>
                <a:off x="2986807" y="5238461"/>
                <a:ext cx="1620179" cy="1349366"/>
                <a:chOff x="3850903" y="5435699"/>
                <a:chExt cx="1620179" cy="1349366"/>
              </a:xfrm>
            </p:grpSpPr>
            <p:sp>
              <p:nvSpPr>
                <p:cNvPr id="1038" name="Arc 1037"/>
                <p:cNvSpPr/>
                <p:nvPr/>
              </p:nvSpPr>
              <p:spPr bwMode="auto">
                <a:xfrm>
                  <a:off x="3922911" y="5435700"/>
                  <a:ext cx="1448544" cy="1296144"/>
                </a:xfrm>
                <a:prstGeom prst="arc">
                  <a:avLst>
                    <a:gd name="adj1" fmla="val 16263506"/>
                    <a:gd name="adj2" fmla="val 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09600" indent="-609600"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Arc 61"/>
                <p:cNvSpPr/>
                <p:nvPr/>
              </p:nvSpPr>
              <p:spPr bwMode="auto">
                <a:xfrm flipH="1">
                  <a:off x="3850903" y="5435699"/>
                  <a:ext cx="1620179" cy="1349366"/>
                </a:xfrm>
                <a:prstGeom prst="arc">
                  <a:avLst>
                    <a:gd name="adj1" fmla="val 16263506"/>
                    <a:gd name="adj2" fmla="val 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609600" indent="-609600"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 bwMode="auto">
              <a:xfrm>
                <a:off x="1186607" y="5651723"/>
                <a:ext cx="1800200" cy="14400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609600" indent="-609600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1186607" y="5795739"/>
                <a:ext cx="1800200" cy="144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609600" indent="-609600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518000" y="5651723"/>
                <a:ext cx="1800200" cy="144000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609600" indent="-609600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518000" y="5795739"/>
                <a:ext cx="1800200" cy="144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609600" indent="-609600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" name="Connecteur droit 15"/>
              <p:cNvCxnSpPr/>
              <p:nvPr/>
            </p:nvCxnSpPr>
            <p:spPr bwMode="auto">
              <a:xfrm flipV="1">
                <a:off x="2986807" y="5795739"/>
                <a:ext cx="742273" cy="24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Connecteur droit 49"/>
              <p:cNvCxnSpPr/>
              <p:nvPr/>
            </p:nvCxnSpPr>
            <p:spPr bwMode="auto">
              <a:xfrm flipV="1">
                <a:off x="3778895" y="5939755"/>
                <a:ext cx="742273" cy="24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Connecteur droit 59"/>
              <p:cNvCxnSpPr/>
              <p:nvPr/>
            </p:nvCxnSpPr>
            <p:spPr bwMode="auto">
              <a:xfrm>
                <a:off x="3729080" y="5795987"/>
                <a:ext cx="67816" cy="15215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Connecteur droit avec flèche 55"/>
              <p:cNvCxnSpPr/>
              <p:nvPr/>
            </p:nvCxnSpPr>
            <p:spPr bwMode="auto">
              <a:xfrm>
                <a:off x="3778895" y="4643611"/>
                <a:ext cx="108012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Connecteur droit avec flèche 62"/>
              <p:cNvCxnSpPr/>
              <p:nvPr/>
            </p:nvCxnSpPr>
            <p:spPr bwMode="auto">
              <a:xfrm flipV="1">
                <a:off x="1450248" y="5549326"/>
                <a:ext cx="0" cy="42667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7" name="Groupe 36"/>
              <p:cNvGrpSpPr/>
              <p:nvPr/>
            </p:nvGrpSpPr>
            <p:grpSpPr>
              <a:xfrm>
                <a:off x="1330625" y="4931643"/>
                <a:ext cx="3312366" cy="1151880"/>
                <a:chOff x="1330625" y="4931643"/>
                <a:chExt cx="3312366" cy="1151880"/>
              </a:xfrm>
            </p:grpSpPr>
            <p:grpSp>
              <p:nvGrpSpPr>
                <p:cNvPr id="31" name="Groupe 30"/>
                <p:cNvGrpSpPr/>
                <p:nvPr/>
              </p:nvGrpSpPr>
              <p:grpSpPr>
                <a:xfrm>
                  <a:off x="1450248" y="4931643"/>
                  <a:ext cx="3192743" cy="1151880"/>
                  <a:chOff x="1450248" y="4931643"/>
                  <a:chExt cx="3192743" cy="1151880"/>
                </a:xfrm>
              </p:grpSpPr>
              <p:pic>
                <p:nvPicPr>
                  <p:cNvPr id="5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9009" y="4931643"/>
                    <a:ext cx="1353982" cy="11518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54" name="Connecteur droit 53"/>
                  <p:cNvCxnSpPr/>
                  <p:nvPr/>
                </p:nvCxnSpPr>
                <p:spPr bwMode="auto">
                  <a:xfrm flipH="1">
                    <a:off x="1450248" y="4931643"/>
                    <a:ext cx="1838761" cy="0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6" name="Groupe 35"/>
                <p:cNvGrpSpPr/>
                <p:nvPr/>
              </p:nvGrpSpPr>
              <p:grpSpPr>
                <a:xfrm>
                  <a:off x="1330625" y="5544173"/>
                  <a:ext cx="2812641" cy="431827"/>
                  <a:chOff x="1330625" y="5544173"/>
                  <a:chExt cx="2812641" cy="431827"/>
                </a:xfrm>
              </p:grpSpPr>
              <p:pic>
                <p:nvPicPr>
                  <p:cNvPr id="6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6942" y="5544173"/>
                    <a:ext cx="2396324" cy="4318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68" name="Connecteur droit 67"/>
                  <p:cNvCxnSpPr/>
                  <p:nvPr/>
                </p:nvCxnSpPr>
                <p:spPr bwMode="auto">
                  <a:xfrm flipH="1">
                    <a:off x="1330625" y="5549325"/>
                    <a:ext cx="416317" cy="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2" name="Connecteur droit avec flèche 71"/>
              <p:cNvCxnSpPr/>
              <p:nvPr/>
            </p:nvCxnSpPr>
            <p:spPr bwMode="auto">
              <a:xfrm flipV="1">
                <a:off x="2369628" y="4931643"/>
                <a:ext cx="12738" cy="1008097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ZoneTexte 34"/>
              <p:cNvSpPr txBox="1"/>
              <p:nvPr/>
            </p:nvSpPr>
            <p:spPr>
              <a:xfrm>
                <a:off x="4143266" y="4335834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h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2030988" y="520176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h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1098870" y="5660111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h</a:t>
                </a:r>
                <a:r>
                  <a:rPr lang="en-US" sz="1400" baseline="-250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pic>
            <p:nvPicPr>
              <p:cNvPr id="8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5191" y="5651723"/>
                <a:ext cx="3554412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9" name="ZoneTexte 38"/>
            <p:cNvSpPr txBox="1"/>
            <p:nvPr/>
          </p:nvSpPr>
          <p:spPr>
            <a:xfrm>
              <a:off x="4071492" y="5765542"/>
              <a:ext cx="793807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000000"/>
                  </a:solidFill>
                </a:rPr>
                <a:t>Cover glass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000000"/>
                  </a:solidFill>
                </a:rPr>
                <a:t>Cell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79266" y="971203"/>
            <a:ext cx="6254661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Modified OML Law for ambient species (acceptance angle):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26637" y="2396262"/>
                <a:ext cx="8600540" cy="205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GB" sz="1400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GB" sz="1400" dirty="0">
                    <a:solidFill>
                      <a:srgbClr val="000000"/>
                    </a:solidFill>
                  </a:rPr>
                  <a:t>acceptance angle can be expressed as the following expression</a:t>
                </a:r>
                <a:r>
                  <a:rPr lang="en-GB" sz="1400" dirty="0" smtClean="0">
                    <a:solidFill>
                      <a:srgbClr val="000000"/>
                    </a:solidFill>
                  </a:rPr>
                  <a:t>:</a:t>
                </a:r>
                <a:endParaRPr lang="en-GB" sz="1400" dirty="0">
                  <a:solidFill>
                    <a:srgbClr val="000000"/>
                  </a:solidFill>
                </a:endParaRPr>
              </a:p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GB" sz="1400" dirty="0">
                    <a:solidFill>
                      <a:srgbClr val="000000"/>
                    </a:solidFill>
                  </a:rPr>
                  <a:t>	</a:t>
                </a:r>
                <a:r>
                  <a:rPr lang="en-GB" sz="1400" dirty="0" smtClean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∆</m:t>
                    </m:r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=∆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+∆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+∆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sz="1400" dirty="0" smtClean="0">
                  <a:solidFill>
                    <a:srgbClr val="000000"/>
                  </a:solidFill>
                </a:endParaRPr>
              </a:p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400" dirty="0" smtClean="0">
                  <a:solidFill>
                    <a:srgbClr val="000000"/>
                  </a:solidFill>
                </a:endParaRPr>
              </a:p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GB" sz="1400" dirty="0" err="1" smtClean="0">
                    <a:solidFill>
                      <a:srgbClr val="000000"/>
                    </a:solidFill>
                  </a:rPr>
                  <a:t>h</a:t>
                </a:r>
                <a:r>
                  <a:rPr lang="en-GB" sz="1400" baseline="-25000" dirty="0" err="1" smtClean="0">
                    <a:solidFill>
                      <a:srgbClr val="000000"/>
                    </a:solidFill>
                  </a:rPr>
                  <a:t>n</a:t>
                </a:r>
                <a:r>
                  <a:rPr lang="en-GB" sz="1400" baseline="-25000" dirty="0" smtClean="0">
                    <a:solidFill>
                      <a:srgbClr val="000000"/>
                    </a:solidFill>
                  </a:rPr>
                  <a:t>=1-2</a:t>
                </a:r>
                <a:r>
                  <a:rPr lang="en-GB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400" dirty="0">
                    <a:solidFill>
                      <a:srgbClr val="000000"/>
                    </a:solidFill>
                  </a:rPr>
                  <a:t>/ h</a:t>
                </a:r>
                <a:r>
                  <a:rPr lang="en-GB" sz="1400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GB" sz="1400" dirty="0">
                    <a:solidFill>
                      <a:srgbClr val="000000"/>
                    </a:solidFill>
                  </a:rPr>
                  <a:t> functions are sigmoid functions </a:t>
                </a:r>
                <a:r>
                  <a:rPr lang="en-GB" sz="1400" dirty="0" smtClean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GB" sz="1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000000"/>
                    </a:solidFill>
                  </a:rPr>
                  <a:t> with a vertex around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sz="1400" i="1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rgbClr val="000000"/>
                    </a:solidFill>
                  </a:rPr>
                  <a:t> determined using hyperbolic trajectories. Depends also of the shape of the interconnect.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7" y="2396262"/>
                <a:ext cx="8600540" cy="2057102"/>
              </a:xfrm>
              <a:prstGeom prst="rect">
                <a:avLst/>
              </a:prstGeom>
              <a:blipFill rotWithShape="1">
                <a:blip r:embed="rId8"/>
                <a:stretch>
                  <a:fillRect l="-142" t="-296" r="-283" b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/>
          <p:cNvSpPr txBox="1"/>
          <p:nvPr/>
        </p:nvSpPr>
        <p:spPr>
          <a:xfrm>
            <a:off x="226637" y="1331243"/>
            <a:ext cx="860054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OML:  maximum impact parameter h</a:t>
            </a:r>
            <a:r>
              <a:rPr lang="en-GB" sz="1400" baseline="-25000" dirty="0" smtClean="0">
                <a:solidFill>
                  <a:srgbClr val="000000"/>
                </a:solidFill>
              </a:rPr>
              <a:t>0</a:t>
            </a:r>
            <a:r>
              <a:rPr lang="en-GB" sz="1400" dirty="0" smtClean="0">
                <a:solidFill>
                  <a:srgbClr val="000000"/>
                </a:solidFill>
              </a:rPr>
              <a:t>. Effective collection surface multiplied by h</a:t>
            </a:r>
            <a:r>
              <a:rPr lang="en-GB" sz="1400" baseline="-25000" dirty="0" smtClean="0">
                <a:solidFill>
                  <a:srgbClr val="000000"/>
                </a:solidFill>
              </a:rPr>
              <a:t>0</a:t>
            </a:r>
            <a:r>
              <a:rPr lang="en-GB" sz="1400" dirty="0" smtClean="0">
                <a:solidFill>
                  <a:srgbClr val="000000"/>
                </a:solidFill>
              </a:rPr>
              <a:t>/r.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Works for a cylinder in free space, particles arrive from all directions.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But for an interconnector on a solar panel, only some directions of arrival are possible.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11" y="3003798"/>
            <a:ext cx="2921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2" y="3003798"/>
            <a:ext cx="3127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model – Simulations		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18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0" y="1691283"/>
            <a:ext cx="4127004" cy="2993257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91" y="1720687"/>
            <a:ext cx="4192364" cy="29344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4519" y="971203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Geometrical saturation of the collected current: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60000" y="1602000"/>
            <a:ext cx="21034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Curved interconnect in the gap</a:t>
            </a:r>
            <a:endParaRPr lang="en-US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0503" y="4931643"/>
            <a:ext cx="87129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model reproduces well the collected currents. </a:t>
            </a:r>
          </a:p>
          <a:p>
            <a:r>
              <a:rPr lang="en-US" dirty="0" smtClean="0"/>
              <a:t>Analytic model implemented in  SPIS to perform simulations at the spacecraft scale.</a:t>
            </a:r>
            <a:endParaRPr lang="en-US" dirty="0"/>
          </a:p>
        </p:txBody>
      </p:sp>
      <p:sp>
        <p:nvSpPr>
          <p:cNvPr id="14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2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collection by exposed conductors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19</a:t>
            </a:fld>
            <a:endParaRPr lang="fr-FR" altLang="en-US"/>
          </a:p>
        </p:txBody>
      </p:sp>
      <p:grpSp>
        <p:nvGrpSpPr>
          <p:cNvPr id="13" name="Groupe 12"/>
          <p:cNvGrpSpPr/>
          <p:nvPr/>
        </p:nvGrpSpPr>
        <p:grpSpPr>
          <a:xfrm>
            <a:off x="3650608" y="5398736"/>
            <a:ext cx="1620179" cy="1349366"/>
            <a:chOff x="3850903" y="5435699"/>
            <a:chExt cx="1620179" cy="1349366"/>
          </a:xfrm>
        </p:grpSpPr>
        <p:sp>
          <p:nvSpPr>
            <p:cNvPr id="1038" name="Arc 1037"/>
            <p:cNvSpPr/>
            <p:nvPr/>
          </p:nvSpPr>
          <p:spPr bwMode="auto">
            <a:xfrm>
              <a:off x="3922911" y="5435700"/>
              <a:ext cx="1448544" cy="1296144"/>
            </a:xfrm>
            <a:prstGeom prst="arc">
              <a:avLst>
                <a:gd name="adj1" fmla="val 1626350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" name="Arc 61"/>
            <p:cNvSpPr/>
            <p:nvPr/>
          </p:nvSpPr>
          <p:spPr bwMode="auto">
            <a:xfrm flipH="1">
              <a:off x="3850903" y="5435699"/>
              <a:ext cx="1620179" cy="1349366"/>
            </a:xfrm>
            <a:prstGeom prst="arc">
              <a:avLst>
                <a:gd name="adj1" fmla="val 1626350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850408" y="4496109"/>
            <a:ext cx="5362996" cy="1791985"/>
            <a:chOff x="1850408" y="4496109"/>
            <a:chExt cx="5362996" cy="1791985"/>
          </a:xfrm>
        </p:grpSpPr>
        <p:cxnSp>
          <p:nvCxnSpPr>
            <p:cNvPr id="61" name="Connecteur droit 60"/>
            <p:cNvCxnSpPr/>
            <p:nvPr/>
          </p:nvCxnSpPr>
          <p:spPr bwMode="auto">
            <a:xfrm flipV="1">
              <a:off x="4442696" y="4496109"/>
              <a:ext cx="0" cy="16123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 bwMode="auto">
            <a:xfrm>
              <a:off x="1850408" y="5811998"/>
              <a:ext cx="1800200" cy="1440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850408" y="5956014"/>
              <a:ext cx="1800200" cy="144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181801" y="5811998"/>
              <a:ext cx="1800200" cy="1440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181801" y="5956014"/>
              <a:ext cx="1800200" cy="144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 bwMode="auto">
            <a:xfrm flipV="1">
              <a:off x="3650608" y="5956014"/>
              <a:ext cx="742273" cy="24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Connecteur droit 49"/>
            <p:cNvCxnSpPr/>
            <p:nvPr/>
          </p:nvCxnSpPr>
          <p:spPr bwMode="auto">
            <a:xfrm flipV="1">
              <a:off x="4442696" y="6100030"/>
              <a:ext cx="742273" cy="24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0" name="Connecteur droit 59"/>
            <p:cNvCxnSpPr/>
            <p:nvPr/>
          </p:nvCxnSpPr>
          <p:spPr bwMode="auto">
            <a:xfrm>
              <a:off x="4392881" y="5956262"/>
              <a:ext cx="67816" cy="1521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3" name="Connecteur droit avec flèche 62"/>
            <p:cNvCxnSpPr/>
            <p:nvPr/>
          </p:nvCxnSpPr>
          <p:spPr bwMode="auto">
            <a:xfrm flipH="1" flipV="1">
              <a:off x="4293781" y="5762075"/>
              <a:ext cx="133008" cy="36608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2" name="Connecteur droit avec flèche 71"/>
            <p:cNvCxnSpPr/>
            <p:nvPr/>
          </p:nvCxnSpPr>
          <p:spPr bwMode="auto">
            <a:xfrm flipH="1" flipV="1">
              <a:off x="4138935" y="5219675"/>
              <a:ext cx="309693" cy="88871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3" name="ZoneTexte 72"/>
            <p:cNvSpPr txBox="1"/>
            <p:nvPr/>
          </p:nvSpPr>
          <p:spPr>
            <a:xfrm>
              <a:off x="4272939" y="511138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4118092" y="5980317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r>
                <a:rPr lang="en-US" sz="1400" baseline="-25000" dirty="0"/>
                <a:t>3</a:t>
              </a:r>
            </a:p>
          </p:txBody>
        </p: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992" y="5811998"/>
              <a:ext cx="3554412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5583660" y="5781801"/>
              <a:ext cx="793807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Cover glass</a:t>
              </a:r>
            </a:p>
            <a:p>
              <a:pPr algn="ctr"/>
              <a:r>
                <a:rPr lang="en-US" sz="900" dirty="0" smtClean="0"/>
                <a:t>Cell</a:t>
              </a:r>
              <a:endParaRPr lang="en-US" sz="900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79266" y="971203"/>
            <a:ext cx="6498317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Modified OML Law for secondary species (acceptance angle):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226637" y="1547267"/>
            <a:ext cx="86005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Same calculation than before of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h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but for a particle origin on the cover glass surface 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19">
            <a:off x="1954743" y="5431344"/>
            <a:ext cx="3296401" cy="120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470">
            <a:off x="1918605" y="5657849"/>
            <a:ext cx="2868525" cy="6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619"/>
            <a:ext cx="8997950" cy="3161711"/>
          </a:xfrm>
          <a:prstGeom prst="rect">
            <a:avLst/>
          </a:prstGeom>
        </p:spPr>
      </p:pic>
      <p:sp>
        <p:nvSpPr>
          <p:cNvPr id="27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2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304920" y="142920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Context</a:t>
            </a:r>
            <a:endParaRPr dirty="0"/>
          </a:p>
        </p:txBody>
      </p:sp>
      <p:sp>
        <p:nvSpPr>
          <p:cNvPr id="55" name="TextShape 2"/>
          <p:cNvSpPr txBox="1"/>
          <p:nvPr/>
        </p:nvSpPr>
        <p:spPr>
          <a:xfrm>
            <a:off x="424440" y="974880"/>
            <a:ext cx="8700120" cy="50540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56" name="TextShape 3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061933FC-C33E-427E-A615-E1A446249664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2</a:t>
            </a:fld>
            <a:endParaRPr/>
          </a:p>
        </p:txBody>
      </p:sp>
      <p:sp>
        <p:nvSpPr>
          <p:cNvPr id="57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34479" y="1036440"/>
            <a:ext cx="555793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electric Geo spacecraft are appearing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Development of new technologies:</a:t>
            </a:r>
          </a:p>
          <a:p>
            <a:r>
              <a:rPr lang="en-US" dirty="0"/>
              <a:t>	</a:t>
            </a:r>
            <a:r>
              <a:rPr lang="en-US" dirty="0" smtClean="0"/>
              <a:t>high power thrusters</a:t>
            </a:r>
          </a:p>
          <a:p>
            <a:r>
              <a:rPr lang="en-US" dirty="0"/>
              <a:t>	</a:t>
            </a:r>
            <a:r>
              <a:rPr lang="en-US" dirty="0" smtClean="0"/>
              <a:t>long thruster operation duration</a:t>
            </a:r>
          </a:p>
          <a:p>
            <a:r>
              <a:rPr lang="en-US" dirty="0"/>
              <a:t>	</a:t>
            </a:r>
            <a:r>
              <a:rPr lang="en-US" dirty="0" smtClean="0"/>
              <a:t>high power / high voltage solar generators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</a:t>
            </a:r>
          </a:p>
          <a:p>
            <a:r>
              <a:rPr lang="en-US" dirty="0"/>
              <a:t>	</a:t>
            </a:r>
            <a:r>
              <a:rPr lang="en-US" dirty="0" smtClean="0"/>
              <a:t>what are the risk for the spacecraft</a:t>
            </a:r>
          </a:p>
          <a:p>
            <a:r>
              <a:rPr lang="en-US" dirty="0"/>
              <a:t>	</a:t>
            </a:r>
            <a:r>
              <a:rPr lang="en-US" dirty="0" smtClean="0"/>
              <a:t>in terms of charging and ageing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Spacecraft-Plasma Interaction Software (SPIS) used</a:t>
            </a:r>
          </a:p>
          <a:p>
            <a:r>
              <a:rPr lang="en-US" dirty="0" smtClean="0"/>
              <a:t>for studies, but actual capabilities too limited.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EE6DA-100D-4FB5-9FFC-AC3834B3C08F}" type="slidenum">
              <a:rPr lang="fr-FR" altLang="en-US" smtClean="0"/>
              <a:pPr/>
              <a:t>20</a:t>
            </a:fld>
            <a:endParaRPr lang="fr-FR" altLang="en-US"/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fr-FR" kern="0" dirty="0" err="1" smtClean="0"/>
              <a:t>Comparison</a:t>
            </a:r>
            <a:r>
              <a:rPr lang="fr-FR" kern="0" dirty="0" smtClean="0"/>
              <a:t> </a:t>
            </a:r>
            <a:r>
              <a:rPr lang="fr-FR" kern="0" dirty="0" err="1" smtClean="0"/>
              <a:t>Experiment</a:t>
            </a:r>
            <a:r>
              <a:rPr lang="fr-FR" kern="0" dirty="0" smtClean="0"/>
              <a:t>– Simulations	</a:t>
            </a:r>
            <a:endParaRPr lang="en-US" kern="0" dirty="0"/>
          </a:p>
        </p:txBody>
      </p:sp>
      <p:sp>
        <p:nvSpPr>
          <p:cNvPr id="2" name="ZoneTexte 1"/>
          <p:cNvSpPr txBox="1"/>
          <p:nvPr/>
        </p:nvSpPr>
        <p:spPr>
          <a:xfrm>
            <a:off x="106487" y="4571604"/>
            <a:ext cx="8856984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Interconnects represent  ~1% of the surface</a:t>
            </a:r>
          </a:p>
          <a:p>
            <a:endParaRPr lang="en-US" dirty="0" smtClean="0"/>
          </a:p>
          <a:p>
            <a:r>
              <a:rPr lang="en-US" dirty="0" smtClean="0"/>
              <a:t>But their polarity determines that of the whole panel.</a:t>
            </a:r>
          </a:p>
          <a:p>
            <a:endParaRPr lang="en-US" dirty="0" smtClean="0"/>
          </a:p>
          <a:p>
            <a:r>
              <a:rPr lang="en-US" dirty="0" smtClean="0"/>
              <a:t>Simulations performed at various </a:t>
            </a:r>
            <a:r>
              <a:rPr lang="en-US" dirty="0" err="1" smtClean="0"/>
              <a:t>Vbus</a:t>
            </a:r>
            <a:r>
              <a:rPr lang="en-US" dirty="0" smtClean="0"/>
              <a:t> voltage with plasma source ~20V and 2mA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74" y="893763"/>
            <a:ext cx="5934073" cy="36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ri\Desktop\tmp_hess\interco_pot_500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551"/>
            <a:ext cx="308161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7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04920" y="0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SPIS UI: </a:t>
            </a:r>
            <a:r>
              <a:rPr lang="fr-FR" sz="24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Defining</a:t>
            </a:r>
            <a:r>
              <a:rPr lang="fr-FR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surface interactions</a:t>
            </a:r>
            <a:endParaRPr sz="2400" dirty="0"/>
          </a:p>
        </p:txBody>
      </p:sp>
      <p:pic>
        <p:nvPicPr>
          <p:cNvPr id="103" name="Espace réservé du contenu 6"/>
          <p:cNvPicPr/>
          <p:nvPr/>
        </p:nvPicPr>
        <p:blipFill>
          <a:blip r:embed="rId3"/>
          <a:srcRect l="114500" t="572407" r="442314" b="681759"/>
          <a:stretch>
            <a:fillRect/>
          </a:stretch>
        </p:blipFill>
        <p:spPr>
          <a:xfrm>
            <a:off x="1053000" y="3191040"/>
            <a:ext cx="6604920" cy="2923920"/>
          </a:xfrm>
          <a:prstGeom prst="rect">
            <a:avLst/>
          </a:prstGeom>
          <a:ln>
            <a:noFill/>
          </a:ln>
        </p:spPr>
      </p:pic>
      <p:sp>
        <p:nvSpPr>
          <p:cNvPr id="104" name="TextShape 2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FA00CA6A-A8EC-43DC-8EF1-C085FA51321B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21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" y="1835299"/>
            <a:ext cx="6699487" cy="4576684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 rot="10647898">
            <a:off x="5452184" y="5986283"/>
            <a:ext cx="31539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 rot="10647898">
            <a:off x="1980136" y="3268519"/>
            <a:ext cx="31539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0598" y="851774"/>
            <a:ext cx="6224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to define the cells and interconnects geometry</a:t>
            </a:r>
          </a:p>
          <a:p>
            <a:r>
              <a:rPr lang="en-US" dirty="0" smtClean="0"/>
              <a:t>Limited description of the string layout </a:t>
            </a:r>
          </a:p>
          <a:p>
            <a:r>
              <a:rPr lang="en-US" dirty="0"/>
              <a:t>	</a:t>
            </a:r>
            <a:r>
              <a:rPr lang="en-US" dirty="0" smtClean="0"/>
              <a:t>(multiple subpanels, substrings // or zigzag layout)</a:t>
            </a:r>
          </a:p>
          <a:p>
            <a:endParaRPr lang="en-US" dirty="0"/>
          </a:p>
        </p:txBody>
      </p:sp>
      <p:sp>
        <p:nvSpPr>
          <p:cNvPr id="14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5778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the erosion and contamination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495" y="899195"/>
            <a:ext cx="8640960" cy="922370"/>
          </a:xfrm>
        </p:spPr>
        <p:txBody>
          <a:bodyPr/>
          <a:lstStyle/>
          <a:p>
            <a:pPr algn="just"/>
            <a:r>
              <a:rPr lang="en-US" dirty="0" smtClean="0"/>
              <a:t>_ </a:t>
            </a:r>
            <a:r>
              <a:rPr lang="en-US" dirty="0" smtClean="0"/>
              <a:t>sub-cycling on volume interaction: volume interactions now computed each time a particle enters a new mesh cell. Test on dust’s gravitational and photon pressure forces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22</a:t>
            </a:fld>
            <a:endParaRPr lang="fr-FR" altLang="en-US"/>
          </a:p>
        </p:txBody>
      </p:sp>
      <p:sp>
        <p:nvSpPr>
          <p:cNvPr id="5" name="Rectangle 4"/>
          <p:cNvSpPr/>
          <p:nvPr/>
        </p:nvSpPr>
        <p:spPr>
          <a:xfrm>
            <a:off x="93316" y="2479695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/>
          </a:p>
          <a:p>
            <a:pPr marL="447675" indent="-447675" algn="just">
              <a:tabLst>
                <a:tab pos="7620000" algn="l"/>
              </a:tabLst>
            </a:pPr>
            <a:r>
              <a:rPr lang="en-US" dirty="0"/>
              <a:t>_ view factor computation: visibility of each pairs of mesh nodes pre-computed in an efficient way. Used to project surface and volume distributions on surfaces and volumes. Tested on the spacecraft </a:t>
            </a:r>
            <a:r>
              <a:rPr lang="en-US" dirty="0" smtClean="0"/>
              <a:t>lighting. </a:t>
            </a:r>
            <a:r>
              <a:rPr lang="en-US" dirty="0"/>
              <a:t>Much faster than current PIC sampling once node </a:t>
            </a:r>
            <a:r>
              <a:rPr lang="en-US" dirty="0" smtClean="0"/>
              <a:t>pre-computed.</a:t>
            </a:r>
          </a:p>
          <a:p>
            <a:pPr marL="447675" indent="-447675" algn="just">
              <a:tabLst>
                <a:tab pos="7620000" algn="l"/>
              </a:tabLst>
            </a:pPr>
            <a:endParaRPr lang="en-US" dirty="0"/>
          </a:p>
          <a:p>
            <a:pPr marL="447675" indent="-447675" algn="just">
              <a:tabLst>
                <a:tab pos="7620000" algn="l"/>
              </a:tabLst>
            </a:pPr>
            <a:r>
              <a:rPr lang="en-US" dirty="0" smtClean="0"/>
              <a:t> </a:t>
            </a:r>
            <a:r>
              <a:rPr lang="en-US" dirty="0"/>
              <a:t>Maybe a bit less precise, but much faster and less noise =&gt; not to be used for </a:t>
            </a:r>
            <a:r>
              <a:rPr lang="en-US" dirty="0" smtClean="0"/>
              <a:t>lighting by </a:t>
            </a:r>
            <a:r>
              <a:rPr lang="en-US" dirty="0"/>
              <a:t>default but ok for </a:t>
            </a:r>
            <a:r>
              <a:rPr lang="en-US" dirty="0" smtClean="0"/>
              <a:t>erosion/contamination by neutrals.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70" y="2871583"/>
            <a:ext cx="2270216" cy="19442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0" y="4104863"/>
            <a:ext cx="2194719" cy="1879560"/>
          </a:xfrm>
          <a:prstGeom prst="rect">
            <a:avLst/>
          </a:prstGeom>
        </p:spPr>
      </p:pic>
      <p:sp>
        <p:nvSpPr>
          <p:cNvPr id="8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511" y="1043211"/>
            <a:ext cx="8280920" cy="4301757"/>
          </a:xfrm>
        </p:spPr>
        <p:txBody>
          <a:bodyPr/>
          <a:lstStyle/>
          <a:p>
            <a:r>
              <a:rPr lang="en-US" dirty="0" smtClean="0"/>
              <a:t>New version of SPIS will bring a lot of improvements:</a:t>
            </a:r>
          </a:p>
          <a:p>
            <a:r>
              <a:rPr lang="en-US" dirty="0"/>
              <a:t>	</a:t>
            </a:r>
            <a:r>
              <a:rPr lang="en-US" dirty="0" smtClean="0"/>
              <a:t>- modularity</a:t>
            </a:r>
          </a:p>
          <a:p>
            <a:r>
              <a:rPr lang="en-US" dirty="0"/>
              <a:t>	</a:t>
            </a:r>
            <a:r>
              <a:rPr lang="en-US" dirty="0" smtClean="0"/>
              <a:t>- performance</a:t>
            </a:r>
          </a:p>
          <a:p>
            <a:r>
              <a:rPr lang="en-US" dirty="0"/>
              <a:t>	</a:t>
            </a:r>
            <a:r>
              <a:rPr lang="en-US" dirty="0" smtClean="0"/>
              <a:t>- simplicity of use</a:t>
            </a:r>
          </a:p>
          <a:p>
            <a:r>
              <a:rPr lang="en-US" dirty="0"/>
              <a:t>	</a:t>
            </a:r>
            <a:r>
              <a:rPr lang="en-US" dirty="0" smtClean="0"/>
              <a:t>- new physics</a:t>
            </a:r>
          </a:p>
          <a:p>
            <a:endParaRPr lang="en-US" dirty="0" smtClean="0"/>
          </a:p>
          <a:p>
            <a:r>
              <a:rPr lang="en-US" dirty="0" smtClean="0"/>
              <a:t>Should be released next year: </a:t>
            </a:r>
          </a:p>
          <a:p>
            <a:r>
              <a:rPr lang="en-US" dirty="0"/>
              <a:t>	</a:t>
            </a:r>
            <a:r>
              <a:rPr lang="en-US" dirty="0" smtClean="0"/>
              <a:t>we are looking forward to have you using it!</a:t>
            </a:r>
          </a:p>
          <a:p>
            <a:endParaRPr lang="en-US" dirty="0"/>
          </a:p>
          <a:p>
            <a:r>
              <a:rPr lang="en-US" dirty="0" smtClean="0"/>
              <a:t>NB: </a:t>
            </a:r>
          </a:p>
          <a:p>
            <a:r>
              <a:rPr lang="en-US" dirty="0"/>
              <a:t>	</a:t>
            </a:r>
            <a:r>
              <a:rPr lang="en-US" dirty="0" smtClean="0"/>
              <a:t>you are welcome to provide feedback on new features</a:t>
            </a:r>
          </a:p>
          <a:p>
            <a:r>
              <a:rPr lang="en-US" dirty="0"/>
              <a:t>	</a:t>
            </a:r>
            <a:r>
              <a:rPr lang="en-US" dirty="0" smtClean="0"/>
              <a:t>parameter setting in group editor may be generalized if returns are good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>
                <a:solidFill>
                  <a:srgbClr val="FFFFFF"/>
                </a:solidFill>
              </a:rPr>
              <a:pPr/>
              <a:t>23</a:t>
            </a:fld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5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35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304920" y="142920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Need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of 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improvements</a:t>
            </a:r>
            <a:endParaRPr dirty="0"/>
          </a:p>
        </p:txBody>
      </p:sp>
      <p:sp>
        <p:nvSpPr>
          <p:cNvPr id="62" name="TextShape 3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A46792D3-9D20-4AD1-BD45-BF03D65B2B07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3</a:t>
            </a:fld>
            <a:endParaRPr/>
          </a:p>
        </p:txBody>
      </p:sp>
      <p:sp>
        <p:nvSpPr>
          <p:cNvPr id="9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06486" y="922417"/>
            <a:ext cx="90730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Spacecraft-Plasma Interaction Software (SPIS) </a:t>
            </a:r>
            <a:r>
              <a:rPr lang="en-US" dirty="0" smtClean="0"/>
              <a:t>used for </a:t>
            </a:r>
            <a:r>
              <a:rPr lang="en-US" dirty="0"/>
              <a:t>studies, but actual capabilities too limited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/>
              <a:t>	cathode electron model do not permit to model accurately both the plume</a:t>
            </a:r>
          </a:p>
          <a:p>
            <a:r>
              <a:rPr lang="en-US" dirty="0"/>
              <a:t>	     and the coupling with the </a:t>
            </a:r>
            <a:r>
              <a:rPr lang="en-US" dirty="0" smtClean="0"/>
              <a:t>environment</a:t>
            </a:r>
          </a:p>
          <a:p>
            <a:endParaRPr lang="en-US" dirty="0"/>
          </a:p>
          <a:p>
            <a:r>
              <a:rPr lang="en-US" dirty="0" smtClean="0"/>
              <a:t>	oversimplified cooling models for cathode electron</a:t>
            </a:r>
          </a:p>
          <a:p>
            <a:endParaRPr lang="en-US" dirty="0"/>
          </a:p>
          <a:p>
            <a:r>
              <a:rPr lang="en-US" dirty="0"/>
              <a:t>	impossible to model several </a:t>
            </a:r>
            <a:r>
              <a:rPr lang="en-US" dirty="0" smtClean="0"/>
              <a:t>cathodes</a:t>
            </a:r>
          </a:p>
          <a:p>
            <a:endParaRPr lang="en-US" dirty="0"/>
          </a:p>
          <a:p>
            <a:r>
              <a:rPr lang="en-US" dirty="0" smtClean="0"/>
              <a:t>	oversimplified current collection by exposed conductors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unprecise models of the erosion and contamination</a:t>
            </a:r>
          </a:p>
          <a:p>
            <a:endParaRPr lang="en-US" dirty="0"/>
          </a:p>
          <a:p>
            <a:r>
              <a:rPr lang="en-US" dirty="0" smtClean="0"/>
              <a:t>	onboard magnetic fields not taken into account</a:t>
            </a:r>
          </a:p>
          <a:p>
            <a:endParaRPr lang="en-US" dirty="0"/>
          </a:p>
          <a:p>
            <a:r>
              <a:rPr lang="en-US" dirty="0" smtClean="0"/>
              <a:t>	…</a:t>
            </a:r>
          </a:p>
          <a:p>
            <a:endParaRPr lang="en-US" dirty="0"/>
          </a:p>
          <a:p>
            <a:r>
              <a:rPr lang="en-US" dirty="0" smtClean="0"/>
              <a:t>	+ performance, accuracy and simplicity of use, </a:t>
            </a:r>
          </a:p>
          <a:p>
            <a:r>
              <a:rPr lang="en-US" dirty="0" smtClean="0"/>
              <a:t>	with more physics and less parameters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304920" y="35099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The </a:t>
            </a: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project</a:t>
            </a:r>
            <a:r>
              <a:rPr lang="fr-FR" sz="3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(s)</a:t>
            </a:r>
            <a:endParaRPr dirty="0"/>
          </a:p>
        </p:txBody>
      </p:sp>
      <p:sp>
        <p:nvSpPr>
          <p:cNvPr id="67" name="TextShape 2"/>
          <p:cNvSpPr txBox="1"/>
          <p:nvPr/>
        </p:nvSpPr>
        <p:spPr>
          <a:xfrm>
            <a:off x="357120" y="4847040"/>
            <a:ext cx="8243640" cy="10908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FFFFFF"/>
                </a:solidFill>
                <a:latin typeface="Arial"/>
                <a:ea typeface="ＭＳ Ｐゴシック"/>
              </a:rPr>
              <a:t>A good comprehension on the plasma environment is essential for capture the TLEs events</a:t>
            </a:r>
            <a:endParaRPr/>
          </a:p>
        </p:txBody>
      </p:sp>
      <p:sp>
        <p:nvSpPr>
          <p:cNvPr id="68" name="TextShape 3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C131F2AB-E7AB-4288-BD8A-D407E1AE1986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4</a:t>
            </a:fld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342720" y="1066433"/>
            <a:ext cx="777219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SPIS-EP </a:t>
            </a:r>
          </a:p>
          <a:p>
            <a:r>
              <a:rPr lang="en-US" dirty="0"/>
              <a:t>	</a:t>
            </a:r>
            <a:r>
              <a:rPr lang="en-US" dirty="0" smtClean="0"/>
              <a:t>ONERA (lead), ARTENUM, Airbus DS, Thales </a:t>
            </a:r>
            <a:r>
              <a:rPr lang="en-US" dirty="0" err="1" smtClean="0"/>
              <a:t>Alenia</a:t>
            </a:r>
            <a:r>
              <a:rPr lang="en-US" dirty="0" smtClean="0"/>
              <a:t> Space</a:t>
            </a:r>
            <a:endParaRPr lang="en-US" dirty="0"/>
          </a:p>
          <a:p>
            <a:r>
              <a:rPr lang="en-US" dirty="0" smtClean="0"/>
              <a:t>	ESA project: improve SPIS for electric propulsion</a:t>
            </a:r>
          </a:p>
          <a:p>
            <a:r>
              <a:rPr lang="en-US" dirty="0"/>
              <a:t>	</a:t>
            </a:r>
            <a:r>
              <a:rPr lang="en-US" dirty="0" smtClean="0"/>
              <a:t>TO: F. Cipriani (formerly A. </a:t>
            </a:r>
            <a:r>
              <a:rPr lang="en-US" dirty="0" err="1" smtClean="0"/>
              <a:t>Hilgers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Started early 2016, software delivery early 2018.</a:t>
            </a:r>
          </a:p>
          <a:p>
            <a:endParaRPr lang="en-US" dirty="0"/>
          </a:p>
          <a:p>
            <a:r>
              <a:rPr lang="en-US" dirty="0" smtClean="0"/>
              <a:t>Electron </a:t>
            </a:r>
            <a:r>
              <a:rPr lang="en-US" dirty="0"/>
              <a:t>cooling and electric field build-up processes </a:t>
            </a:r>
            <a:r>
              <a:rPr lang="en-US" dirty="0" smtClean="0"/>
              <a:t>and models</a:t>
            </a:r>
          </a:p>
          <a:p>
            <a:r>
              <a:rPr lang="en-US" dirty="0"/>
              <a:t>	</a:t>
            </a:r>
            <a:r>
              <a:rPr lang="en-US" dirty="0" smtClean="0"/>
              <a:t>Airbus DS (lead), Univ. Carlos III de Madrid, ONERA, CNRS, KTH</a:t>
            </a:r>
          </a:p>
          <a:p>
            <a:r>
              <a:rPr lang="en-US" dirty="0"/>
              <a:t>	</a:t>
            </a:r>
            <a:r>
              <a:rPr lang="en-US" dirty="0" smtClean="0"/>
              <a:t>ESA project: improve model of electron cooling</a:t>
            </a:r>
          </a:p>
          <a:p>
            <a:r>
              <a:rPr lang="en-US" dirty="0"/>
              <a:t>	</a:t>
            </a:r>
            <a:r>
              <a:rPr lang="en-US" dirty="0" smtClean="0"/>
              <a:t>TO: K. </a:t>
            </a:r>
            <a:r>
              <a:rPr lang="en-US" dirty="0" err="1" smtClean="0"/>
              <a:t>Dannenmayer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High-Voltage High-Power Solar Array for exploration missions</a:t>
            </a:r>
          </a:p>
          <a:p>
            <a:r>
              <a:rPr lang="en-US" dirty="0"/>
              <a:t>	</a:t>
            </a:r>
            <a:r>
              <a:rPr lang="en-US" dirty="0" smtClean="0"/>
              <a:t>Airbus DS (lead), ONERA.</a:t>
            </a:r>
          </a:p>
          <a:p>
            <a:r>
              <a:rPr lang="en-US" dirty="0"/>
              <a:t>	</a:t>
            </a:r>
            <a:r>
              <a:rPr lang="en-US" dirty="0" smtClean="0"/>
              <a:t>ESA project: investigate effect of high voltage solar panels</a:t>
            </a:r>
          </a:p>
          <a:p>
            <a:r>
              <a:rPr lang="en-US" dirty="0"/>
              <a:t>	</a:t>
            </a:r>
            <a:r>
              <a:rPr lang="en-US" dirty="0" smtClean="0"/>
              <a:t>TO: G. </a:t>
            </a:r>
            <a:r>
              <a:rPr lang="en-US" dirty="0" err="1" smtClean="0"/>
              <a:t>D’Accolti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+ several ONERA internal studies.</a:t>
            </a:r>
            <a:endParaRPr lang="en-US" dirty="0"/>
          </a:p>
        </p:txBody>
      </p:sp>
      <p:sp>
        <p:nvSpPr>
          <p:cNvPr id="14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304920" y="142920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3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Outline</a:t>
            </a:r>
            <a:endParaRPr dirty="0"/>
          </a:p>
        </p:txBody>
      </p:sp>
      <p:sp>
        <p:nvSpPr>
          <p:cNvPr id="77" name="TextShape 2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2F42D9C1-D4E5-4B79-B94C-7EED33BA2B87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5</a:t>
            </a:fld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826567" y="1259235"/>
            <a:ext cx="603242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 Complete reworking of SPIS numerical core structure</a:t>
            </a:r>
          </a:p>
          <a:p>
            <a:pPr lvl="1"/>
            <a:r>
              <a:rPr lang="en-US" dirty="0" smtClean="0"/>
              <a:t>	Use of external and optional physical modules</a:t>
            </a:r>
          </a:p>
          <a:p>
            <a:pPr lvl="1"/>
            <a:r>
              <a:rPr lang="en-US" dirty="0"/>
              <a:t>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Reworking of key solvers</a:t>
            </a:r>
          </a:p>
          <a:p>
            <a:pPr marL="0" lvl="1"/>
            <a:endParaRPr lang="en-US" dirty="0" smtClean="0"/>
          </a:p>
          <a:p>
            <a:pPr marL="342900" lvl="1" indent="-342900">
              <a:buAutoNum type="arabicParenBoth" startAt="2"/>
            </a:pPr>
            <a:r>
              <a:rPr lang="en-US" dirty="0" smtClean="0"/>
              <a:t> Partial reworking of SPIS UI philosophy</a:t>
            </a:r>
          </a:p>
          <a:p>
            <a:pPr marL="457200" lvl="2"/>
            <a:r>
              <a:rPr lang="en-US" dirty="0" smtClean="0"/>
              <a:t>	Surface interactions in the group editor</a:t>
            </a:r>
          </a:p>
          <a:p>
            <a:pPr marL="457200" lvl="2"/>
            <a:r>
              <a:rPr lang="en-US" dirty="0"/>
              <a:t>	</a:t>
            </a:r>
            <a:r>
              <a:rPr lang="en-US" dirty="0" smtClean="0"/>
              <a:t>Interaction live monitoring and live control</a:t>
            </a:r>
          </a:p>
          <a:p>
            <a:pPr marL="457200" lvl="2"/>
            <a:endParaRPr lang="en-US" dirty="0"/>
          </a:p>
          <a:p>
            <a:pPr marL="342900" lvl="2" indent="-342900">
              <a:buAutoNum type="arabicParenBoth" startAt="3"/>
            </a:pPr>
            <a:r>
              <a:rPr lang="en-US" dirty="0" smtClean="0"/>
              <a:t>  Thruster definition</a:t>
            </a:r>
          </a:p>
          <a:p>
            <a:pPr marL="342900" lvl="2" indent="-342900">
              <a:buAutoNum type="arabicParenBoth" startAt="3"/>
            </a:pPr>
            <a:endParaRPr lang="en-US" dirty="0" smtClean="0"/>
          </a:p>
          <a:p>
            <a:pPr marL="342900" lvl="2" indent="-342900">
              <a:buAutoNum type="arabicParenBoth" startAt="3"/>
            </a:pPr>
            <a:r>
              <a:rPr lang="en-US" dirty="0" smtClean="0"/>
              <a:t>  Cathodes and cathode electrons</a:t>
            </a:r>
          </a:p>
          <a:p>
            <a:pPr marL="342900" lvl="2" indent="-342900">
              <a:buAutoNum type="arabicParenBoth" startAt="3"/>
            </a:pPr>
            <a:endParaRPr lang="en-US" dirty="0"/>
          </a:p>
          <a:p>
            <a:pPr marL="342900" lvl="2" indent="-342900">
              <a:buAutoNum type="arabicParenBoth" startAt="3"/>
            </a:pPr>
            <a:r>
              <a:rPr lang="en-US" dirty="0" smtClean="0"/>
              <a:t>  Exposed conductors</a:t>
            </a:r>
          </a:p>
          <a:p>
            <a:pPr marL="342900" lvl="2" indent="-342900">
              <a:buAutoNum type="arabicParenBoth" startAt="3"/>
            </a:pPr>
            <a:endParaRPr lang="en-US" dirty="0"/>
          </a:p>
          <a:p>
            <a:pPr marL="342900" lvl="2" indent="-342900">
              <a:buAutoNum type="arabicParenBoth" startAt="3"/>
            </a:pPr>
            <a:r>
              <a:rPr lang="en-US" dirty="0" smtClean="0"/>
              <a:t>  Improved erosion and contamination models</a:t>
            </a:r>
            <a:endParaRPr lang="en-US" dirty="0"/>
          </a:p>
        </p:txBody>
      </p:sp>
      <p:sp>
        <p:nvSpPr>
          <p:cNvPr id="13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Bundles </a:t>
            </a:r>
            <a:r>
              <a:rPr lang="en-US" sz="2400" dirty="0" smtClean="0">
                <a:solidFill>
                  <a:schemeClr val="bg1"/>
                </a:solidFill>
              </a:rPr>
              <a:t>for SPIS-NUM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50503" y="1043211"/>
            <a:ext cx="8568952" cy="4392488"/>
          </a:xfrm>
          <a:prstGeom prst="rect">
            <a:avLst/>
          </a:prstGeom>
        </p:spPr>
        <p:txBody>
          <a:bodyPr/>
          <a:lstStyle/>
          <a:p>
            <a:pPr marL="179388" indent="-179388">
              <a:buFontTx/>
              <a:buChar char="-"/>
            </a:pPr>
            <a:r>
              <a:rPr lang="en-US" dirty="0" smtClean="0"/>
              <a:t>SPIS </a:t>
            </a:r>
            <a:r>
              <a:rPr lang="en-US" dirty="0" smtClean="0"/>
              <a:t>begins to handle a lot of different </a:t>
            </a:r>
            <a:r>
              <a:rPr lang="en-US" dirty="0" smtClean="0"/>
              <a:t>physics(surface </a:t>
            </a:r>
            <a:r>
              <a:rPr lang="en-US" dirty="0" smtClean="0"/>
              <a:t>charging, dusts</a:t>
            </a:r>
            <a:r>
              <a:rPr lang="en-US" dirty="0" smtClean="0"/>
              <a:t>,  </a:t>
            </a:r>
            <a:r>
              <a:rPr lang="en-US" dirty="0" smtClean="0"/>
              <a:t>internal </a:t>
            </a:r>
            <a:r>
              <a:rPr lang="en-US" dirty="0" smtClean="0"/>
              <a:t>	charging</a:t>
            </a:r>
            <a:r>
              <a:rPr lang="en-US" dirty="0" smtClean="0"/>
              <a:t>, ESD,… and now EP)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i="1" kern="0" dirty="0" smtClean="0"/>
              <a:t>→ Individual physical module (jar) for each physical interaction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smtClean="0"/>
              <a:t>It is not always needed to have all the physics, sometimes it is even a </a:t>
            </a:r>
            <a:r>
              <a:rPr lang="en-US" dirty="0" smtClean="0"/>
              <a:t>problem 	(</a:t>
            </a:r>
            <a:r>
              <a:rPr lang="en-US" dirty="0" smtClean="0"/>
              <a:t>IC + dust for example)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i="1" kern="0" dirty="0" smtClean="0"/>
              <a:t>→ Not all modules delivered with a release, but modules can be easily added</a:t>
            </a:r>
          </a:p>
          <a:p>
            <a:endParaRPr lang="en-US" dirty="0"/>
          </a:p>
          <a:p>
            <a:r>
              <a:rPr lang="en-US" dirty="0" smtClean="0"/>
              <a:t>- Maintaining </a:t>
            </a:r>
            <a:r>
              <a:rPr lang="en-US" dirty="0" smtClean="0"/>
              <a:t>SPIS starts to be complicated, NRC becomes longer and </a:t>
            </a:r>
            <a:r>
              <a:rPr lang="en-US" dirty="0" smtClean="0"/>
              <a:t>longer</a:t>
            </a:r>
            <a:r>
              <a:rPr lang="en-US" dirty="0" smtClean="0"/>
              <a:t>, </a:t>
            </a:r>
            <a:r>
              <a:rPr lang="en-US" dirty="0" smtClean="0"/>
              <a:t>	although </a:t>
            </a:r>
            <a:r>
              <a:rPr lang="en-US" dirty="0" smtClean="0"/>
              <a:t>some physics do not </a:t>
            </a:r>
            <a:r>
              <a:rPr lang="en-US" dirty="0" smtClean="0"/>
              <a:t>evolve</a:t>
            </a:r>
          </a:p>
          <a:p>
            <a:r>
              <a:rPr lang="en-US" dirty="0" smtClean="0"/>
              <a:t> </a:t>
            </a:r>
            <a:r>
              <a:rPr lang="en-US" kern="0" dirty="0" smtClean="0"/>
              <a:t>→ </a:t>
            </a:r>
            <a:r>
              <a:rPr lang="en-US" i="1" kern="0" dirty="0" smtClean="0"/>
              <a:t>Each module is a project of its own, independent from the core. NRC are run 	only when the package evolve or for a major evolution of the core. 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- Third </a:t>
            </a:r>
            <a:r>
              <a:rPr lang="en-US" dirty="0" smtClean="0"/>
              <a:t>party development are hard to realize, because it is needed to </a:t>
            </a:r>
            <a:r>
              <a:rPr lang="en-US" dirty="0" smtClean="0"/>
              <a:t>go	 through 	most </a:t>
            </a:r>
            <a:r>
              <a:rPr lang="en-US" dirty="0" smtClean="0"/>
              <a:t>of the code just to add a new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 </a:t>
            </a:r>
            <a:r>
              <a:rPr lang="en-US" kern="0" dirty="0" smtClean="0"/>
              <a:t>→ </a:t>
            </a:r>
            <a:r>
              <a:rPr lang="en-US" i="1" kern="0" dirty="0" smtClean="0"/>
              <a:t>Fixed API: newcomers may develop their extensions without changing the core 	of SPIS. Much easier, less risks for the SPIS maintenance.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24613"/>
            <a:ext cx="685800" cy="414337"/>
          </a:xfrm>
          <a:prstGeom prst="rect">
            <a:avLst/>
          </a:prstGeom>
        </p:spPr>
        <p:txBody>
          <a:bodyPr/>
          <a:lstStyle/>
          <a:p>
            <a:fld id="{FAE2007C-6E2D-46F7-A815-773EC30DE916}" type="slidenum">
              <a:rPr lang="fr-FR" altLang="en-US" smtClean="0">
                <a:solidFill>
                  <a:schemeClr val="bg1"/>
                </a:solidFill>
              </a:rPr>
              <a:pPr/>
              <a:t>6</a:t>
            </a:fld>
            <a:endParaRPr lang="fr-FR" altLang="en-US" dirty="0">
              <a:solidFill>
                <a:schemeClr val="bg1"/>
              </a:solidFill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7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6318" y="875292"/>
            <a:ext cx="8793137" cy="5280487"/>
          </a:xfrm>
          <a:prstGeom prst="rect">
            <a:avLst/>
          </a:prstGeom>
        </p:spPr>
        <p:txBody>
          <a:bodyPr/>
          <a:lstStyle/>
          <a:p>
            <a:r>
              <a:rPr lang="en-US" u="sng" dirty="0" smtClean="0"/>
              <a:t>How does it work</a:t>
            </a:r>
            <a:r>
              <a:rPr lang="en-US" u="sng" dirty="0" smtClean="0"/>
              <a:t>:</a:t>
            </a:r>
          </a:p>
          <a:p>
            <a:endParaRPr lang="en-US" sz="1000" u="sng" dirty="0" smtClean="0"/>
          </a:p>
          <a:p>
            <a:pPr algn="just"/>
            <a:r>
              <a:rPr lang="en-US" dirty="0"/>
              <a:t>	</a:t>
            </a:r>
            <a:r>
              <a:rPr lang="en-US" dirty="0" smtClean="0"/>
              <a:t>_ </a:t>
            </a:r>
            <a:r>
              <a:rPr lang="en-US" dirty="0" smtClean="0"/>
              <a:t>standardized API</a:t>
            </a:r>
            <a:r>
              <a:rPr lang="en-US" sz="1600" dirty="0" smtClean="0"/>
              <a:t>: the classes that may be called by the core (initialization classes or UI defined objects) have a clearly defined signature that must be strictly followed.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just"/>
            <a:r>
              <a:rPr lang="en-US" dirty="0" smtClean="0"/>
              <a:t>	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	_ Easy to add to SPIS: </a:t>
            </a:r>
            <a:endParaRPr lang="en-US" dirty="0" smtClean="0"/>
          </a:p>
          <a:p>
            <a:pPr algn="just"/>
            <a:r>
              <a:rPr lang="en-US" dirty="0" smtClean="0"/>
              <a:t>		for users, just copy the .jar in the </a:t>
            </a:r>
            <a:r>
              <a:rPr lang="en-US" dirty="0" err="1" smtClean="0"/>
              <a:t>spis</a:t>
            </a:r>
            <a:r>
              <a:rPr lang="en-US" dirty="0" smtClean="0"/>
              <a:t>/lib folder to add the module</a:t>
            </a:r>
          </a:p>
          <a:p>
            <a:pPr algn="just"/>
            <a:r>
              <a:rPr lang="en-US" dirty="0" smtClean="0"/>
              <a:t>		for </a:t>
            </a:r>
            <a:r>
              <a:rPr lang="en-US" dirty="0" smtClean="0"/>
              <a:t>developers, just </a:t>
            </a:r>
            <a:r>
              <a:rPr lang="en-US" dirty="0" smtClean="0"/>
              <a:t>need to </a:t>
            </a:r>
            <a:r>
              <a:rPr lang="en-US" dirty="0" smtClean="0"/>
              <a:t>add SPIS-Core.jar as a </a:t>
            </a:r>
            <a:r>
              <a:rPr lang="en-US" dirty="0" smtClean="0"/>
              <a:t>dependency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24613"/>
            <a:ext cx="685800" cy="414337"/>
          </a:xfrm>
          <a:prstGeom prst="rect">
            <a:avLst/>
          </a:prstGeom>
        </p:spPr>
        <p:txBody>
          <a:bodyPr/>
          <a:lstStyle/>
          <a:p>
            <a:fld id="{FAE2007C-6E2D-46F7-A815-773EC30DE916}" type="slidenum">
              <a:rPr lang="fr-FR" altLang="en-US" smtClean="0">
                <a:solidFill>
                  <a:schemeClr val="bg1"/>
                </a:solidFill>
              </a:rPr>
              <a:pPr/>
              <a:t>7</a:t>
            </a:fld>
            <a:endParaRPr lang="fr-FR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" y="1947883"/>
            <a:ext cx="4910181" cy="305576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04920" y="0"/>
            <a:ext cx="8295840" cy="89388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Bundles </a:t>
            </a:r>
            <a:r>
              <a:rPr lang="en-US" sz="2400" dirty="0" smtClean="0">
                <a:solidFill>
                  <a:schemeClr val="bg1"/>
                </a:solidFill>
              </a:rPr>
              <a:t>for SPIS-NUM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04" y="2105161"/>
            <a:ext cx="2952328" cy="23743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98" y="3811315"/>
            <a:ext cx="3291989" cy="13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04920" y="0"/>
            <a:ext cx="8295840" cy="893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SPIS UI: </a:t>
            </a:r>
            <a:r>
              <a:rPr lang="fr-FR" sz="24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Defining</a:t>
            </a:r>
            <a:r>
              <a:rPr lang="fr-FR" sz="24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surface interactions</a:t>
            </a:r>
            <a:endParaRPr sz="2400" dirty="0"/>
          </a:p>
        </p:txBody>
      </p:sp>
      <p:pic>
        <p:nvPicPr>
          <p:cNvPr id="103" name="Espace réservé du contenu 6"/>
          <p:cNvPicPr/>
          <p:nvPr/>
        </p:nvPicPr>
        <p:blipFill>
          <a:blip r:embed="rId3"/>
          <a:srcRect l="114500" t="572407" r="442314" b="681759"/>
          <a:stretch>
            <a:fillRect/>
          </a:stretch>
        </p:blipFill>
        <p:spPr>
          <a:xfrm>
            <a:off x="1053000" y="3191040"/>
            <a:ext cx="6604920" cy="2923920"/>
          </a:xfrm>
          <a:prstGeom prst="rect">
            <a:avLst/>
          </a:prstGeom>
          <a:ln>
            <a:noFill/>
          </a:ln>
        </p:spPr>
      </p:pic>
      <p:sp>
        <p:nvSpPr>
          <p:cNvPr id="104" name="TextShape 2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FA00CA6A-A8EC-43DC-8EF1-C085FA51321B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8</a:t>
            </a:fld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" y="2051323"/>
            <a:ext cx="6383265" cy="436066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 rot="10647898">
            <a:off x="5452184" y="5986283"/>
            <a:ext cx="31539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 rot="10647898">
            <a:off x="1980134" y="3426414"/>
            <a:ext cx="31539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0598" y="851774"/>
            <a:ext cx="70455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way of defining surface interactions: </a:t>
            </a:r>
          </a:p>
          <a:p>
            <a:r>
              <a:rPr lang="en-US" dirty="0"/>
              <a:t>	</a:t>
            </a:r>
            <a:r>
              <a:rPr lang="en-US" dirty="0" smtClean="0"/>
              <a:t>select a spacecraft surface in the group editor</a:t>
            </a:r>
          </a:p>
          <a:p>
            <a:r>
              <a:rPr lang="en-US" dirty="0"/>
              <a:t>	</a:t>
            </a:r>
            <a:r>
              <a:rPr lang="en-US" dirty="0" smtClean="0"/>
              <a:t>define a “device property” with the name of the interactor</a:t>
            </a:r>
          </a:p>
          <a:p>
            <a:r>
              <a:rPr lang="en-US" dirty="0"/>
              <a:t>	</a:t>
            </a:r>
            <a:r>
              <a:rPr lang="en-US" dirty="0" smtClean="0"/>
              <a:t>enter the interactor parameters like the material properties</a:t>
            </a:r>
          </a:p>
          <a:p>
            <a:endParaRPr lang="en-US" dirty="0"/>
          </a:p>
        </p:txBody>
      </p:sp>
      <p:sp>
        <p:nvSpPr>
          <p:cNvPr id="14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2"/>
          <p:cNvSpPr txBox="1"/>
          <p:nvPr/>
        </p:nvSpPr>
        <p:spPr>
          <a:xfrm>
            <a:off x="0" y="6424560"/>
            <a:ext cx="685440" cy="414000"/>
          </a:xfrm>
          <a:prstGeom prst="rect">
            <a:avLst/>
          </a:prstGeom>
        </p:spPr>
        <p:txBody>
          <a:bodyPr lIns="90360" tIns="106920" rIns="90360" bIns="106920"/>
          <a:lstStyle/>
          <a:p>
            <a:pPr>
              <a:lnSpc>
                <a:spcPct val="100000"/>
              </a:lnSpc>
            </a:pPr>
            <a:fld id="{B3EE6CC1-286E-4BA8-BAE5-B87540BB29C0}" type="slidenum">
              <a:rPr lang="fr-FR" sz="1400">
                <a:solidFill>
                  <a:srgbClr val="FFFFFF"/>
                </a:solidFill>
                <a:latin typeface="Arial"/>
                <a:ea typeface="ＭＳ Ｐゴシック"/>
              </a:rPr>
              <a:t>9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42720" y="230113"/>
            <a:ext cx="773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FFFFFF"/>
                </a:solidFill>
                <a:ea typeface="ＭＳ Ｐゴシック"/>
              </a:rPr>
              <a:t>SPIS UI: </a:t>
            </a:r>
            <a:r>
              <a:rPr lang="fr-FR" sz="2400" b="1" dirty="0" smtClean="0">
                <a:solidFill>
                  <a:srgbClr val="FFFFFF"/>
                </a:solidFill>
                <a:ea typeface="ＭＳ Ｐゴシック"/>
              </a:rPr>
              <a:t>Live monitoring and control of interactions</a:t>
            </a:r>
            <a:endParaRPr lang="fr-FR" sz="2400" dirty="0"/>
          </a:p>
        </p:txBody>
      </p:sp>
      <p:sp>
        <p:nvSpPr>
          <p:cNvPr id="8" name="TextShape 4"/>
          <p:cNvSpPr txBox="1"/>
          <p:nvPr/>
        </p:nvSpPr>
        <p:spPr>
          <a:xfrm>
            <a:off x="685799" y="6424560"/>
            <a:ext cx="7269559" cy="414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Simulation of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electric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thruster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plume and of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its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interaction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with</a:t>
            </a:r>
            <a:r>
              <a:rPr lang="fr-FR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 the </a:t>
            </a:r>
            <a:r>
              <a:rPr lang="fr-FR" sz="1200" b="1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spacecraft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6" y="1225919"/>
            <a:ext cx="8295323" cy="5184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8535" y="1115219"/>
            <a:ext cx="92170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06487" y="930553"/>
            <a:ext cx="884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Interactors may have associated instruments which are automatically set by SPIS</a:t>
            </a:r>
          </a:p>
          <a:p>
            <a:r>
              <a:rPr lang="en-US" dirty="0" smtClean="0"/>
              <a:t>They may have modifiable parameters that may be changed by editing the instrument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975</Words>
  <Application>Microsoft Office PowerPoint</Application>
  <PresentationFormat>Personnalisé</PresentationFormat>
  <Paragraphs>333</Paragraphs>
  <Slides>23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Office Theme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Bundles for SPIS-NUM</vt:lpstr>
      <vt:lpstr>Bundles for SPIS-NUM</vt:lpstr>
      <vt:lpstr>Présentation PowerPoint</vt:lpstr>
      <vt:lpstr>Présentation PowerPoint</vt:lpstr>
      <vt:lpstr>Présentation PowerPoint</vt:lpstr>
      <vt:lpstr>Electron cooling model implementation: Quasi – neutral approximation at global scale</vt:lpstr>
      <vt:lpstr>Electron cooling model implementation: Isothermal Poisson-Boltzmann approximation at local scale</vt:lpstr>
      <vt:lpstr>Electron cooling model implementation: Test with adiabatic electrons</vt:lpstr>
      <vt:lpstr>Electron cooling model implementation: Test with adiabatic electrons</vt:lpstr>
      <vt:lpstr>Présentation PowerPoint</vt:lpstr>
      <vt:lpstr>Présentation PowerPoint</vt:lpstr>
      <vt:lpstr>Current collection by exposed conductors</vt:lpstr>
      <vt:lpstr>Comparison model – Simulations  </vt:lpstr>
      <vt:lpstr>Current collection by exposed conductors</vt:lpstr>
      <vt:lpstr>Présentation PowerPoint</vt:lpstr>
      <vt:lpstr>Présentation PowerPoint</vt:lpstr>
      <vt:lpstr>Progress on the erosion and contamination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Hess Sebastien</dc:creator>
  <cp:lastModifiedBy>Hess Sebastien</cp:lastModifiedBy>
  <cp:revision>34</cp:revision>
  <dcterms:modified xsi:type="dcterms:W3CDTF">2017-04-03T16:55:03Z</dcterms:modified>
</cp:coreProperties>
</file>